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Rubik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7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-italic.fntdata"/><Relationship Id="rId24" Type="http://schemas.openxmlformats.org/officeDocument/2006/relationships/slide" Target="slides/slide19.xml"/><Relationship Id="rId46" Type="http://schemas.openxmlformats.org/officeDocument/2006/relationships/font" Target="fonts/Rubik-bold.fntdata"/><Relationship Id="rId23" Type="http://schemas.openxmlformats.org/officeDocument/2006/relationships/slide" Target="slides/slide18.xml"/><Relationship Id="rId45" Type="http://schemas.openxmlformats.org/officeDocument/2006/relationships/font" Target="fonts/Rubi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Rubik-boldItalic.fntdata"/><Relationship Id="rId25" Type="http://schemas.openxmlformats.org/officeDocument/2006/relationships/slide" Target="slides/slide20.xml"/><Relationship Id="rId47" Type="http://schemas.openxmlformats.org/officeDocument/2006/relationships/font" Target="fonts/Rubik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ac0663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ac0663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b0a3ad069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b0a3ad069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b0a3ad069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b0a3ad069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8710c420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8710c420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b0a3ad06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b0a3ad0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8710c420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8710c420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b0a3ad069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b0a3ad069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b0a3ad069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b0a3ad069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b0a3ad069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b0a3ad069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b0a3ad069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b0a3ad069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8710c420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b8710c420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bfeac019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bfeac019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b0a3ad069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b0a3ad069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c74ce381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ec74ce381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c74ce381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c74ce381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c74ce38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ec74ce38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c74ce381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ec74ce38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d4d562d7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d4d562d7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d4d562d7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d4d562d7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8710c420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8710c420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c74ce381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ec74ce381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8710c420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8710c420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874482a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874482a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b0a3ad069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b0a3ad069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4ac0663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94ac0663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d4d562d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d4d562d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bfeac019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ebfeac019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ebfeac019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ebfeac019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bfeac0193_2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ebfeac0193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b0a3ad06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b0a3ad0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8710c420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8710c420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b0a3ad06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b0a3ad06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b0a3ad069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b0a3ad069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b0a3ad069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b0a3ad069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b0a3ad069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b0a3ad069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hyperlink" Target="https://crmpiperun.com/trial/?utm_source=material&amp;utm_medium=template&amp;utm_campaign=material-playbook-de-pre-vendas" TargetMode="External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hyperlink" Target="https://crmpiperun.com/trial/?utm_source=material&amp;utm_medium=template&amp;utm_campaign=material-playbook-de-pre-vendas" TargetMode="External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hyperlink" Target="https://crmpiperun.com/trial/?utm_source=material&amp;utm_medium=template&amp;utm_campaign=material-playbook-de-pre-vendas" TargetMode="External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hyperlink" Target="https://crmpiperun.com/trial/?utm_source=material&amp;utm_medium=template&amp;utm_campaign=material-playbook-de-pre-vendas" TargetMode="External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hyperlink" Target="https://crmpiperun.com/trial/?utm_source=material&amp;utm_medium=template&amp;utm_campaign=material-playbook-de-pre-vendas" TargetMode="External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blog/glossario-de-termos-de-vendas/?utm_source=material&amp;utm_medium=template&amp;utm_campaign=material-playbook-de-pre-vendas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crmpiperun.com/trial/?utm_source=material&amp;utm_medium=template&amp;utm_campaign=material-playbook-de-pre-vendas" TargetMode="External"/><Relationship Id="rId7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hyperlink" Target="https://crmpiperun.com/blog/perguntas-abertas-para-vendas/?utm_source=material&amp;utm_medium=template&amp;utm_campaign=material-playbook-de-pre-vendas" TargetMode="External"/><Relationship Id="rId10" Type="http://schemas.openxmlformats.org/officeDocument/2006/relationships/hyperlink" Target="https://crmpiperun.com/blog/dores-do-cliente/?utm_source=material&amp;utm_medium=template&amp;utm_campaign=material-playbook-de-pre-vendas" TargetMode="External"/><Relationship Id="rId13" Type="http://schemas.openxmlformats.org/officeDocument/2006/relationships/image" Target="../media/image21.png"/><Relationship Id="rId12" Type="http://schemas.openxmlformats.org/officeDocument/2006/relationships/hyperlink" Target="https://crmpiperun.com/trial/?utm_source=material&amp;utm_medium=template&amp;utm_campaign=material-playbook-de-pre-venda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landing.crmpiperun.com/material-funil-de-pre-vendas-pronto?utm_source=material&amp;utm_medium=template&amp;utm_campaign=material-playbook-de-pre-vendas" TargetMode="External"/><Relationship Id="rId4" Type="http://schemas.openxmlformats.org/officeDocument/2006/relationships/hyperlink" Target="https://landing.crmpiperun.com/material-perguntas-para-qualificacao-de-leads?utm_source=material&amp;utm_medium=template&amp;utm_campaign=material-playbook-de-pre-vendas" TargetMode="External"/><Relationship Id="rId9" Type="http://schemas.openxmlformats.org/officeDocument/2006/relationships/hyperlink" Target="https://crmpiperun.com/blog/metodologia-de-vendas-spin-selling/?utm_source=material&amp;utm_medium=template&amp;utm_campaign=material-playbook-de-pre-vendas" TargetMode="External"/><Relationship Id="rId14" Type="http://schemas.openxmlformats.org/officeDocument/2006/relationships/image" Target="../media/image18.png"/><Relationship Id="rId5" Type="http://schemas.openxmlformats.org/officeDocument/2006/relationships/hyperlink" Target="https://crmpiperun.com/blog/gestao-de-funil-de-pre-vendas/?utm_source=material&amp;utm_medium=template&amp;utm_campaign=material-playbook-de-pre-vendas" TargetMode="External"/><Relationship Id="rId6" Type="http://schemas.openxmlformats.org/officeDocument/2006/relationships/hyperlink" Target="https://crmpiperun.com/blog/estruturando-time-de-pre-vendas/?utm_source=material&amp;utm_medium=template&amp;utm_campaign=material-playbook-de-pre-vendas" TargetMode="External"/><Relationship Id="rId7" Type="http://schemas.openxmlformats.org/officeDocument/2006/relationships/hyperlink" Target="https://crmpiperun.com/blog/ligacao-de-vendas-qualificacao/?utm_source=material&amp;utm_medium=template&amp;utm_campaign=material-playbook-de-pre-vendas" TargetMode="External"/><Relationship Id="rId8" Type="http://schemas.openxmlformats.org/officeDocument/2006/relationships/hyperlink" Target="https://crmpiperun.com/blog/obejcoes-em-vendas-esta-caro/?utm_source=material&amp;utm_medium=template&amp;utm_campaign=material-playbook-de-pre-vendas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crmpiperun.com/trial/?utm_source=material&amp;utm_medium=template&amp;utm_campaign=material-playbook-de-pre-vendas" TargetMode="External"/><Relationship Id="rId4" Type="http://schemas.openxmlformats.org/officeDocument/2006/relationships/hyperlink" Target="https://crmpiperun.com/fale-com-um-consultor/?utm_source=material&amp;utm_medium=template&amp;utm_campaign=material-playbook-de-pre-vendas" TargetMode="External"/><Relationship Id="rId5" Type="http://schemas.openxmlformats.org/officeDocument/2006/relationships/hyperlink" Target="https://crmpiperun.com/trial/?utm_source=material&amp;utm_medium=template&amp;utm_campaign=material-playbook-de-pre-vendas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s://crmpiperun.com/trial/?utm_source=material&amp;utm_medium=template&amp;utm_campaign=material-playbook-de-pre-vendas" TargetMode="External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crmpiperun.com/trial/?utm_source=material&amp;utm_medium=template&amp;utm_campaign=material-playbook-de-pre-venda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5" y="7225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44450" y="1268221"/>
            <a:ext cx="34083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Playbook de 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Pré-vendas para 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empresas de recorrência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350" y="653400"/>
            <a:ext cx="4335900" cy="43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44450" y="3355988"/>
            <a:ext cx="3538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Versão 1</a:t>
            </a:r>
            <a:endParaRPr i="1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Atualizado em 09/2021</a:t>
            </a:r>
            <a:endParaRPr i="1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50" y="4437800"/>
            <a:ext cx="442000" cy="4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6151" y="124346"/>
            <a:ext cx="730100" cy="7300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3"/>
          <p:cNvCxnSpPr/>
          <p:nvPr/>
        </p:nvCxnSpPr>
        <p:spPr>
          <a:xfrm>
            <a:off x="657863" y="3319815"/>
            <a:ext cx="7095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" name="Google Shape;61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450" y="204725"/>
            <a:ext cx="1686099" cy="5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750" y="658975"/>
            <a:ext cx="4216200" cy="4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6" name="Google Shape;196;p2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2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2"/>
          <p:cNvSpPr txBox="1"/>
          <p:nvPr/>
        </p:nvSpPr>
        <p:spPr>
          <a:xfrm>
            <a:off x="413375" y="2571750"/>
            <a:ext cx="3493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Aqui é o espaço para falar quem é o cliente ideal da empresa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413363" y="1911575"/>
            <a:ext cx="4572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ICP</a:t>
            </a:r>
            <a:endParaRPr b="1" sz="43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516350" y="1620575"/>
            <a:ext cx="79881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Quem é nosso cliente ideal?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7" name="Google Shape;207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3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3"/>
          <p:cNvSpPr txBox="1"/>
          <p:nvPr/>
        </p:nvSpPr>
        <p:spPr>
          <a:xfrm>
            <a:off x="516350" y="896969"/>
            <a:ext cx="42162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ICP</a:t>
            </a:r>
            <a:endParaRPr b="1" sz="38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2886725" y="3012625"/>
            <a:ext cx="55671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Cite as empresas ou tipos de clientes que mais compram. 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Cite todos, um por um, em item; não esqueça de ninguém.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694475" y="2457175"/>
            <a:ext cx="1829700" cy="1834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663" y="2634761"/>
            <a:ext cx="1479325" cy="14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59100"/>
            <a:ext cx="3920750" cy="3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20" name="Google Shape;220;p2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4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4"/>
          <p:cNvSpPr txBox="1"/>
          <p:nvPr/>
        </p:nvSpPr>
        <p:spPr>
          <a:xfrm>
            <a:off x="403350" y="1931953"/>
            <a:ext cx="44355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1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Rotina do Pré-vendedor</a:t>
            </a:r>
            <a:endParaRPr b="1" sz="41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516350" y="2534350"/>
            <a:ext cx="3879900" cy="14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2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Aqui é crucial detalhar como será a rotina do time de SDR que irá trabalhar dentro do funil de pré-vendas no CRM.</a:t>
            </a:r>
            <a:endParaRPr sz="1250">
              <a:solidFill>
                <a:schemeClr val="dk2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2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2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Seja o mais detalhista possível para que fique claro o que precisa ser feito todos os dias.</a:t>
            </a:r>
            <a:endParaRPr sz="1250">
              <a:solidFill>
                <a:schemeClr val="dk2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725" y="540925"/>
            <a:ext cx="4216200" cy="4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31" name="Google Shape;231;p2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5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5"/>
          <p:cNvSpPr txBox="1"/>
          <p:nvPr/>
        </p:nvSpPr>
        <p:spPr>
          <a:xfrm>
            <a:off x="516350" y="1150250"/>
            <a:ext cx="42162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8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Rotina do</a:t>
            </a:r>
            <a:endParaRPr b="1" sz="38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Pré-vendedor</a:t>
            </a:r>
            <a:endParaRPr b="1" sz="38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403350" y="1931953"/>
            <a:ext cx="44355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1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Passo a Passo</a:t>
            </a:r>
            <a:endParaRPr b="1" sz="41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40" name="Google Shape;2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975" y="227500"/>
            <a:ext cx="4728025" cy="47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442300" y="3622625"/>
            <a:ext cx="4435500" cy="6150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Importante</a:t>
            </a:r>
            <a:r>
              <a:rPr lang="pt-BR" sz="1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: Alguns slides estão preenchidos para você ter uma referência do conteúdo que deve colocar</a:t>
            </a:r>
            <a:endParaRPr sz="1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43" name="Google Shape;243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6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6"/>
          <p:cNvSpPr txBox="1"/>
          <p:nvPr/>
        </p:nvSpPr>
        <p:spPr>
          <a:xfrm>
            <a:off x="442300" y="2571755"/>
            <a:ext cx="3804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Da qualificação ao agendamento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52" name="Google Shape;252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27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27"/>
          <p:cNvSpPr txBox="1"/>
          <p:nvPr/>
        </p:nvSpPr>
        <p:spPr>
          <a:xfrm>
            <a:off x="490925" y="2748775"/>
            <a:ext cx="4121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Aqui, coloque as perguntas que necessariamente precisam ser feitas ao lead com intuito de qualificá-lo para uma agenda com o vendedor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Faça isso em forma de itens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Passo a Passo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490925" y="2232350"/>
            <a:ext cx="421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Da qualificação ao agendamento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5317128" y="1692650"/>
            <a:ext cx="2615700" cy="26226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94743" y="2073736"/>
            <a:ext cx="1860364" cy="186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65" name="Google Shape;265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28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28"/>
          <p:cNvSpPr txBox="1"/>
          <p:nvPr/>
        </p:nvSpPr>
        <p:spPr>
          <a:xfrm>
            <a:off x="413375" y="2571750"/>
            <a:ext cx="380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Quando acontece e qual o procedimento a ser feito?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413363" y="1911575"/>
            <a:ext cx="4572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No-Show</a:t>
            </a:r>
            <a:endParaRPr b="1" sz="43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69" name="Google Shape;26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1425" y="920375"/>
            <a:ext cx="4793625" cy="381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76" name="Google Shape;276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9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29"/>
          <p:cNvSpPr txBox="1"/>
          <p:nvPr/>
        </p:nvSpPr>
        <p:spPr>
          <a:xfrm>
            <a:off x="490925" y="1554063"/>
            <a:ext cx="4435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Afinal o que é no-show? </a:t>
            </a:r>
            <a:endParaRPr sz="19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490925" y="2091475"/>
            <a:ext cx="34719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666666"/>
                </a:solidFill>
              </a:rPr>
              <a:t>A etapa de no-show significa que por algum motivo o seu potencial cliente não compareceu na demonstração e precisa de um novo agendamento.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666666"/>
                </a:solidFill>
              </a:rPr>
              <a:t> </a:t>
            </a:r>
            <a:endParaRPr sz="1500">
              <a:solidFill>
                <a:srgbClr val="666666"/>
              </a:solidFill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7122700" y="633125"/>
            <a:ext cx="2204400" cy="21846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29"/>
          <p:cNvPicPr preferRelativeResize="0"/>
          <p:nvPr/>
        </p:nvPicPr>
        <p:blipFill rotWithShape="1">
          <a:blip r:embed="rId6">
            <a:alphaModFix/>
          </a:blip>
          <a:srcRect b="0" l="337" r="337" t="0"/>
          <a:stretch/>
        </p:blipFill>
        <p:spPr>
          <a:xfrm>
            <a:off x="4997775" y="1180188"/>
            <a:ext cx="3556551" cy="33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No-Show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89" name="Google Shape;289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30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30"/>
          <p:cNvSpPr txBox="1"/>
          <p:nvPr/>
        </p:nvSpPr>
        <p:spPr>
          <a:xfrm>
            <a:off x="490925" y="1533100"/>
            <a:ext cx="40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Qual o procedimento a ser feito?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490925" y="2091450"/>
            <a:ext cx="38991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Se você usa um CRM de vendas, fica mais fácil lidar com no-show.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Além disso, é possível medir quanto de no-show cada vendedor teve e a quantidade por segmento ou tipo de cliente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4990500" y="1579300"/>
            <a:ext cx="44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Exemplo do que fazer:</a:t>
            </a:r>
            <a:endParaRPr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4990500" y="2091450"/>
            <a:ext cx="39345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</a:rPr>
              <a:t>Quando ocorrer algum no-show do seu agendamento, você vai receber uma mensagem no seu gmail que deverá reagendar. A etapa de No-show não fica localizada no funil de pré-vendas, mas sim no funil de vendas, na sua primeira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</a:rPr>
              <a:t>etapa.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</a:rPr>
              <a:t>Para realizar o no-show: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</a:rPr>
              <a:t>1. Troque seu funil para o funil de vendas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</a:rPr>
              <a:t>2. Coloque o usuário responsável como consta na imagem.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</a:rPr>
              <a:t>3. Selecione um dos cards para fazer os novos agendamentos.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</a:rPr>
              <a:t>4. Após realizar o procedimento de agendamento, mudar a etapa de no-show para SAL - Apresentação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</p:txBody>
      </p:sp>
      <p:cxnSp>
        <p:nvCxnSpPr>
          <p:cNvPr id="295" name="Google Shape;295;p30"/>
          <p:cNvCxnSpPr/>
          <p:nvPr/>
        </p:nvCxnSpPr>
        <p:spPr>
          <a:xfrm>
            <a:off x="4751450" y="833100"/>
            <a:ext cx="0" cy="41367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30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No-Show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1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03" name="Google Shape;303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31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5" name="Google Shape;30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5475" y="803850"/>
            <a:ext cx="4000350" cy="40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/>
          <p:nvPr/>
        </p:nvSpPr>
        <p:spPr>
          <a:xfrm>
            <a:off x="413375" y="2944375"/>
            <a:ext cx="380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Exemplo para empresas que vendem recorrência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413363" y="1580675"/>
            <a:ext cx="457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Anatomia da</a:t>
            </a:r>
            <a:endParaRPr b="1" sz="43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Qualificação</a:t>
            </a:r>
            <a:endParaRPr b="1" sz="43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42100" y="903225"/>
            <a:ext cx="4283100" cy="11946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Orientações gerais </a:t>
            </a:r>
            <a:endParaRPr b="1" sz="34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sobre o material</a:t>
            </a:r>
            <a:endParaRPr b="1" sz="34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15800" y="2191962"/>
            <a:ext cx="7988100" cy="2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Este é um documento que servirá como guia para a equipe de pré-vendas, seja para antigos SDR, seja para novos acelerarem seu conhecimento;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Ele é 100% editável para você adicionar as informações do seu negócio;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Alguns dados estão preenchidos para você ter uma referência e entender melhor o slide;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Esse playbook é feito para empresas que vendem recorrência, mas pode ser adaptado para qualquer outro tipo;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Ao editar e finalizar a apresentação, remova esse slide, converta em PDF e coloque à disposição da sua equipe;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Não esqueça de revisá-lo e, se preciso, atualizá-lo a cada 6 meses.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0" name="Google Shape;70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14" name="Google Shape;314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32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32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Anatomia da qualificação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4085825" y="1104150"/>
            <a:ext cx="2429400" cy="23529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 txBox="1"/>
          <p:nvPr/>
        </p:nvSpPr>
        <p:spPr>
          <a:xfrm>
            <a:off x="490925" y="15331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SPIN Selling </a:t>
            </a:r>
            <a:endParaRPr/>
          </a:p>
        </p:txBody>
      </p:sp>
      <p:sp>
        <p:nvSpPr>
          <p:cNvPr id="319" name="Google Shape;319;p32"/>
          <p:cNvSpPr txBox="1"/>
          <p:nvPr/>
        </p:nvSpPr>
        <p:spPr>
          <a:xfrm>
            <a:off x="490925" y="2015500"/>
            <a:ext cx="28851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Na área de Pré-Vendas, é comum a utilização do modelo de qualificação SPIN Selling. Identificamos a Situação, Problema, Implicação e a Necessidade atual.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5133857" y="1372300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Perguntas de situação servem para identificar o cenário atual do lead, como ele se relaciona com o mercado, com seu clientes,quais as ferramentas que utiliza e como funciona seu processo comercial.</a:t>
            </a:r>
            <a:endParaRPr sz="9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4572000" y="2208667"/>
            <a:ext cx="561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</a:t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4572000" y="1372300"/>
            <a:ext cx="561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S</a:t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4572000" y="3045033"/>
            <a:ext cx="561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4572000" y="3881400"/>
            <a:ext cx="561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N</a:t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5133850" y="2208671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Após entender a situação do lead, é interessante focar nas perguntas que façam ele entender o real problema dele.Ver até que ponto aquele gargalo incomoda no processo atual dele. </a:t>
            </a:r>
            <a:endParaRPr sz="9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5133850" y="3045033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 implicação serve para entender qual  o nível de urgência que ele tem em resolver isso. Entender quais a consequências e impactos negativos pode causar caso ele não resolve isso. </a:t>
            </a:r>
            <a:endParaRPr sz="9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5133857" y="38814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Necessidade, vem justamente para entender, o que motivou ele a busca nossa ferramenta, o que despertou interesse.Mostrando o quanto a plataforma pode ajudar a melhorar processos, dar mais agilidade e melhorar a produtividade da equipe, trazer pontos positivos e cases de melhoria. </a:t>
            </a:r>
            <a:endParaRPr sz="9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34" name="Google Shape;334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33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3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Anatomia da qualificação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37" name="Google Shape;337;p33"/>
          <p:cNvSpPr txBox="1"/>
          <p:nvPr/>
        </p:nvSpPr>
        <p:spPr>
          <a:xfrm>
            <a:off x="490925" y="1533100"/>
            <a:ext cx="473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Exemplos de perguntas de </a:t>
            </a:r>
            <a:r>
              <a:rPr b="1"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Situação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38" name="Google Shape;338;p33"/>
          <p:cNvSpPr txBox="1"/>
          <p:nvPr/>
        </p:nvSpPr>
        <p:spPr>
          <a:xfrm>
            <a:off x="4660859" y="2968411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39" name="Google Shape;339;p33"/>
          <p:cNvSpPr txBox="1"/>
          <p:nvPr/>
        </p:nvSpPr>
        <p:spPr>
          <a:xfrm>
            <a:off x="4572000" y="3928152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40" name="Google Shape;340;p33"/>
          <p:cNvSpPr txBox="1"/>
          <p:nvPr/>
        </p:nvSpPr>
        <p:spPr>
          <a:xfrm>
            <a:off x="1052425" y="2472400"/>
            <a:ext cx="636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Faça perguntas para entender o contexto atual do lead.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569675" y="262300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1068750" y="3272800"/>
            <a:ext cx="646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569675" y="334720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1068750" y="3928150"/>
            <a:ext cx="646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45" name="Google Shape;345;p33"/>
          <p:cNvSpPr/>
          <p:nvPr/>
        </p:nvSpPr>
        <p:spPr>
          <a:xfrm>
            <a:off x="569675" y="400255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4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52" name="Google Shape;352;p3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34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34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Anatomia da qualificação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5" name="Google Shape;355;p34"/>
          <p:cNvSpPr txBox="1"/>
          <p:nvPr/>
        </p:nvSpPr>
        <p:spPr>
          <a:xfrm>
            <a:off x="490925" y="1533100"/>
            <a:ext cx="473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Exemplos de perguntas de </a:t>
            </a:r>
            <a:r>
              <a:rPr b="1"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Problema 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4660859" y="2968411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4572000" y="3928152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8" name="Google Shape;358;p34"/>
          <p:cNvSpPr txBox="1"/>
          <p:nvPr/>
        </p:nvSpPr>
        <p:spPr>
          <a:xfrm>
            <a:off x="899675" y="2483600"/>
            <a:ext cx="6467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Questione sobre os desafios que o lead enfrenta no dia a dia.</a:t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493475" y="262300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493475" y="358435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5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67" name="Google Shape;367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35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35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Anatomia da qualificação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0" name="Google Shape;370;p35"/>
          <p:cNvSpPr txBox="1"/>
          <p:nvPr/>
        </p:nvSpPr>
        <p:spPr>
          <a:xfrm>
            <a:off x="490925" y="1533100"/>
            <a:ext cx="576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Exemplos de perguntas de </a:t>
            </a:r>
            <a:r>
              <a:rPr b="1"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Implicação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4660859" y="2968411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4572000" y="3928152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899675" y="2483600"/>
            <a:ext cx="6467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Pergunte sobre as consequências de não conseguir superar os desafios diariamente.</a:t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493475" y="262300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493475" y="358435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6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82" name="Google Shape;382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36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4" name="Google Shape;384;p36"/>
          <p:cNvSpPr txBox="1"/>
          <p:nvPr/>
        </p:nvSpPr>
        <p:spPr>
          <a:xfrm>
            <a:off x="490925" y="876275"/>
            <a:ext cx="4216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Anatomia da qualificação</a:t>
            </a:r>
            <a:endParaRPr b="1" sz="3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490925" y="1533100"/>
            <a:ext cx="576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Exemplos de perguntas de </a:t>
            </a:r>
            <a:r>
              <a:rPr b="1"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Necessidade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>
            <a:off x="4660859" y="2968411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4572000" y="3928152"/>
            <a:ext cx="65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>
            <a:off x="899675" y="2483600"/>
            <a:ext cx="6467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Pergunte ao lead como ele vê que deveria/poderia melhorar seus processos atuais </a:t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9" name="Google Shape;389;p36"/>
          <p:cNvSpPr/>
          <p:nvPr/>
        </p:nvSpPr>
        <p:spPr>
          <a:xfrm>
            <a:off x="493475" y="262300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  <p:sp>
        <p:nvSpPr>
          <p:cNvPr id="390" name="Google Shape;390;p36"/>
          <p:cNvSpPr/>
          <p:nvPr/>
        </p:nvSpPr>
        <p:spPr>
          <a:xfrm>
            <a:off x="493475" y="3584350"/>
            <a:ext cx="330000" cy="3438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2F4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7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97" name="Google Shape;397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37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9" name="Google Shape;39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9250" y="765100"/>
            <a:ext cx="3865525" cy="38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 txBox="1"/>
          <p:nvPr/>
        </p:nvSpPr>
        <p:spPr>
          <a:xfrm>
            <a:off x="413375" y="2944375"/>
            <a:ext cx="380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Exemplo para empresas que vendem recorrência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413363" y="1580675"/>
            <a:ext cx="457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Identificando</a:t>
            </a:r>
            <a:endParaRPr b="1" sz="43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um lead FIT</a:t>
            </a:r>
            <a:endParaRPr b="1" sz="42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8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08" name="Google Shape;408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38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38"/>
          <p:cNvCxnSpPr/>
          <p:nvPr/>
        </p:nvCxnSpPr>
        <p:spPr>
          <a:xfrm>
            <a:off x="194838" y="3139750"/>
            <a:ext cx="8756700" cy="0"/>
          </a:xfrm>
          <a:prstGeom prst="straightConnector1">
            <a:avLst/>
          </a:prstGeom>
          <a:noFill/>
          <a:ln cap="flat" cmpd="sng" w="9525">
            <a:solidFill>
              <a:srgbClr val="F22F4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1" name="Google Shape;411;p38"/>
          <p:cNvSpPr/>
          <p:nvPr/>
        </p:nvSpPr>
        <p:spPr>
          <a:xfrm>
            <a:off x="4732423" y="2218846"/>
            <a:ext cx="1856100" cy="181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2599617" y="2218846"/>
            <a:ext cx="1856100" cy="181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466811" y="2222825"/>
            <a:ext cx="1856100" cy="181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414" name="Google Shape;414;p38"/>
          <p:cNvSpPr/>
          <p:nvPr/>
        </p:nvSpPr>
        <p:spPr>
          <a:xfrm>
            <a:off x="6865223" y="2222821"/>
            <a:ext cx="1856100" cy="181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8"/>
          <p:cNvSpPr txBox="1"/>
          <p:nvPr/>
        </p:nvSpPr>
        <p:spPr>
          <a:xfrm>
            <a:off x="1158463" y="1667825"/>
            <a:ext cx="47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b="1" sz="29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6" name="Google Shape;416;p38"/>
          <p:cNvSpPr txBox="1"/>
          <p:nvPr/>
        </p:nvSpPr>
        <p:spPr>
          <a:xfrm>
            <a:off x="3291263" y="1687413"/>
            <a:ext cx="47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b="1" sz="29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7" name="Google Shape;417;p38"/>
          <p:cNvSpPr txBox="1"/>
          <p:nvPr/>
        </p:nvSpPr>
        <p:spPr>
          <a:xfrm>
            <a:off x="5424063" y="1667825"/>
            <a:ext cx="47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 b="1" sz="29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8" name="Google Shape;418;p38"/>
          <p:cNvSpPr txBox="1"/>
          <p:nvPr/>
        </p:nvSpPr>
        <p:spPr>
          <a:xfrm>
            <a:off x="7556863" y="1687425"/>
            <a:ext cx="47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b="1" sz="29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2599613" y="2659100"/>
            <a:ext cx="1823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USUÁRIOS</a:t>
            </a:r>
            <a:endParaRPr b="1" sz="15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</a:t>
            </a: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evem atender os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requisitos de X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usuários.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0" name="Google Shape;420;p38"/>
          <p:cNvSpPr txBox="1"/>
          <p:nvPr/>
        </p:nvSpPr>
        <p:spPr>
          <a:xfrm>
            <a:off x="4641813" y="2513750"/>
            <a:ext cx="2037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PRODUTO</a:t>
            </a:r>
            <a:r>
              <a:rPr b="1"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Identificar se as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expectativas  do lead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tem aderência com o produto.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192463" y="2652200"/>
            <a:ext cx="2404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SEGMENTO</a:t>
            </a:r>
            <a:endParaRPr b="1" sz="15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Analisar se o segmento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está dentro do 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que a empresa atender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2" name="Google Shape;422;p38"/>
          <p:cNvSpPr txBox="1"/>
          <p:nvPr/>
        </p:nvSpPr>
        <p:spPr>
          <a:xfrm>
            <a:off x="6785563" y="2509450"/>
            <a:ext cx="201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URGÊNCIA</a:t>
            </a:r>
            <a:endParaRPr b="1" sz="15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Observar qual a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prioridade e urgência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para implementação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do produto ou serviço vendido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3" name="Google Shape;423;p38"/>
          <p:cNvSpPr txBox="1"/>
          <p:nvPr/>
        </p:nvSpPr>
        <p:spPr>
          <a:xfrm>
            <a:off x="516350" y="888750"/>
            <a:ext cx="69567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Identificando um lead FIT</a:t>
            </a:r>
            <a:endParaRPr b="1" sz="36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9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30" name="Google Shape;430;p3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39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2" name="Google Shape;43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6450" y="584350"/>
            <a:ext cx="4478975" cy="44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9"/>
          <p:cNvSpPr txBox="1"/>
          <p:nvPr/>
        </p:nvSpPr>
        <p:spPr>
          <a:xfrm>
            <a:off x="413363" y="1919225"/>
            <a:ext cx="457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Indicadores</a:t>
            </a:r>
            <a:endParaRPr b="1" sz="42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40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pic>
          <p:nvPicPr>
            <p:cNvPr id="439" name="Google Shape;439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40"/>
            <p:cNvSpPr/>
            <p:nvPr/>
          </p:nvSpPr>
          <p:spPr>
            <a:xfrm>
              <a:off x="8254200" y="4528600"/>
              <a:ext cx="889800" cy="61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40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42" name="Google Shape;442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40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4" name="Google Shape;444;p40"/>
          <p:cNvSpPr txBox="1"/>
          <p:nvPr/>
        </p:nvSpPr>
        <p:spPr>
          <a:xfrm>
            <a:off x="552675" y="753975"/>
            <a:ext cx="21387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Indicadores</a:t>
            </a:r>
            <a:endParaRPr b="1" sz="31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5" name="Google Shape;445;p40"/>
          <p:cNvSpPr txBox="1"/>
          <p:nvPr/>
        </p:nvSpPr>
        <p:spPr>
          <a:xfrm>
            <a:off x="552675" y="1239600"/>
            <a:ext cx="5613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Aqui você irá colocar os indicadores históricos que você tem na área</a:t>
            </a:r>
            <a:b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Os números preenchidos são uma base de métrica para SaaS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7959300" y="849734"/>
            <a:ext cx="748500" cy="70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 txBox="1"/>
          <p:nvPr/>
        </p:nvSpPr>
        <p:spPr>
          <a:xfrm>
            <a:off x="8016150" y="1026738"/>
            <a:ext cx="63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-30%</a:t>
            </a:r>
            <a:endParaRPr b="1" sz="11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7906050" y="1487563"/>
            <a:ext cx="85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No-show</a:t>
            </a:r>
            <a:endParaRPr sz="1000"/>
          </a:p>
        </p:txBody>
      </p:sp>
      <p:sp>
        <p:nvSpPr>
          <p:cNvPr id="449" name="Google Shape;449;p40"/>
          <p:cNvSpPr/>
          <p:nvPr/>
        </p:nvSpPr>
        <p:spPr>
          <a:xfrm rot="-1596854">
            <a:off x="7376751" y="1286426"/>
            <a:ext cx="781506" cy="1193121"/>
          </a:xfrm>
          <a:prstGeom prst="bentArrow">
            <a:avLst>
              <a:gd fmla="val 4338" name="adj1"/>
              <a:gd fmla="val 25000" name="adj2"/>
              <a:gd fmla="val 25000" name="adj3"/>
              <a:gd fmla="val 60162" name="adj4"/>
            </a:avLst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 txBox="1"/>
          <p:nvPr/>
        </p:nvSpPr>
        <p:spPr>
          <a:xfrm>
            <a:off x="7595400" y="1721875"/>
            <a:ext cx="147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Taxa máxima esperada de no-show</a:t>
            </a:r>
            <a:endParaRPr sz="1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1" name="Google Shape;451;p40"/>
          <p:cNvSpPr txBox="1"/>
          <p:nvPr/>
        </p:nvSpPr>
        <p:spPr>
          <a:xfrm>
            <a:off x="709900" y="3627375"/>
            <a:ext cx="111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MQL/SQL</a:t>
            </a:r>
            <a:endParaRPr b="1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2" name="Google Shape;452;p40"/>
          <p:cNvSpPr txBox="1"/>
          <p:nvPr/>
        </p:nvSpPr>
        <p:spPr>
          <a:xfrm>
            <a:off x="402250" y="3911325"/>
            <a:ext cx="173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Aqui é a porcentagem de leds não qualificados que converteram em seus canais e que viraram leads qualificados</a:t>
            </a:r>
            <a:endParaRPr sz="1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3" name="Google Shape;453;p40"/>
          <p:cNvSpPr/>
          <p:nvPr/>
        </p:nvSpPr>
        <p:spPr>
          <a:xfrm>
            <a:off x="671500" y="2358350"/>
            <a:ext cx="1193100" cy="119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0"/>
          <p:cNvSpPr txBox="1"/>
          <p:nvPr/>
        </p:nvSpPr>
        <p:spPr>
          <a:xfrm>
            <a:off x="709900" y="2586138"/>
            <a:ext cx="111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1" sz="34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2176023" y="3627375"/>
            <a:ext cx="15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Ligações </a:t>
            </a:r>
            <a:endParaRPr b="1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6" name="Google Shape;456;p40"/>
          <p:cNvSpPr txBox="1"/>
          <p:nvPr/>
        </p:nvSpPr>
        <p:spPr>
          <a:xfrm>
            <a:off x="2213373" y="3950400"/>
            <a:ext cx="144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Média de ligações que devem ser realizada por dia na área de pré-vendas. </a:t>
            </a:r>
            <a:endParaRPr sz="1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7" name="Google Shape;457;p40"/>
          <p:cNvSpPr/>
          <p:nvPr/>
        </p:nvSpPr>
        <p:spPr>
          <a:xfrm>
            <a:off x="2337573" y="2358350"/>
            <a:ext cx="1193100" cy="119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0"/>
          <p:cNvSpPr txBox="1"/>
          <p:nvPr/>
        </p:nvSpPr>
        <p:spPr>
          <a:xfrm>
            <a:off x="2375973" y="2551813"/>
            <a:ext cx="111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40</a:t>
            </a:r>
            <a:endParaRPr b="1" sz="34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3854097" y="3627375"/>
            <a:ext cx="15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Conexões</a:t>
            </a:r>
            <a:endParaRPr b="1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3734397" y="3950400"/>
            <a:ext cx="175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Número mínimo de conexões que você terá que fazer ao dia. </a:t>
            </a:r>
            <a:endParaRPr sz="1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4015640" y="2358350"/>
            <a:ext cx="1193100" cy="119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0"/>
          <p:cNvSpPr txBox="1"/>
          <p:nvPr/>
        </p:nvSpPr>
        <p:spPr>
          <a:xfrm>
            <a:off x="4054047" y="2578388"/>
            <a:ext cx="111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12 </a:t>
            </a:r>
            <a:endParaRPr b="1" sz="34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3" name="Google Shape;463;p40"/>
          <p:cNvSpPr txBox="1"/>
          <p:nvPr/>
        </p:nvSpPr>
        <p:spPr>
          <a:xfrm>
            <a:off x="5732120" y="3630925"/>
            <a:ext cx="111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Agendas </a:t>
            </a:r>
            <a:endParaRPr b="1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4" name="Google Shape;464;p40"/>
          <p:cNvSpPr txBox="1"/>
          <p:nvPr/>
        </p:nvSpPr>
        <p:spPr>
          <a:xfrm>
            <a:off x="5532170" y="3950400"/>
            <a:ext cx="151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Meta mensal </a:t>
            </a:r>
            <a:endParaRPr sz="1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 </a:t>
            </a: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diária</a:t>
            </a: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de agendas </a:t>
            </a:r>
            <a:endParaRPr sz="1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693720" y="2358350"/>
            <a:ext cx="1193100" cy="119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"/>
          <p:cNvSpPr txBox="1"/>
          <p:nvPr/>
        </p:nvSpPr>
        <p:spPr>
          <a:xfrm>
            <a:off x="5613620" y="2708600"/>
            <a:ext cx="135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4  agendas dia</a:t>
            </a:r>
            <a:endParaRPr b="1" sz="1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88  agendas/ mês </a:t>
            </a:r>
            <a:endParaRPr b="1" sz="1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7" name="Google Shape;467;p40"/>
          <p:cNvSpPr txBox="1"/>
          <p:nvPr/>
        </p:nvSpPr>
        <p:spPr>
          <a:xfrm>
            <a:off x="7398193" y="3627375"/>
            <a:ext cx="111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SAL</a:t>
            </a:r>
            <a:endParaRPr b="1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8" name="Google Shape;468;p40"/>
          <p:cNvSpPr txBox="1"/>
          <p:nvPr/>
        </p:nvSpPr>
        <p:spPr>
          <a:xfrm>
            <a:off x="7170949" y="3928050"/>
            <a:ext cx="1570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% é o número de oportunidades geradas no pré-vendas que foram convertidas em propostas no vendas. </a:t>
            </a:r>
            <a:endParaRPr sz="1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7359793" y="2358350"/>
            <a:ext cx="1193100" cy="119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0"/>
          <p:cNvSpPr txBox="1"/>
          <p:nvPr/>
        </p:nvSpPr>
        <p:spPr>
          <a:xfrm>
            <a:off x="7398193" y="2513750"/>
            <a:ext cx="111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1" sz="34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1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77" name="Google Shape;477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41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9" name="Google Shape;47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4625" y="-56350"/>
            <a:ext cx="5444300" cy="54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1"/>
          <p:cNvSpPr txBox="1"/>
          <p:nvPr/>
        </p:nvSpPr>
        <p:spPr>
          <a:xfrm>
            <a:off x="413363" y="1919225"/>
            <a:ext cx="457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Treinamento</a:t>
            </a:r>
            <a:endParaRPr b="1" sz="42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81" name="Google Shape;481;p41"/>
          <p:cNvSpPr txBox="1"/>
          <p:nvPr/>
        </p:nvSpPr>
        <p:spPr>
          <a:xfrm>
            <a:off x="442300" y="2571755"/>
            <a:ext cx="3804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 Cursos e Leituras recomendadas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16350" y="896969"/>
            <a:ext cx="42162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1" lang="pt-BR" sz="38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Glossário </a:t>
            </a:r>
            <a:endParaRPr b="1" sz="38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937000" y="2212900"/>
            <a:ext cx="33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677825" y="1795000"/>
            <a:ext cx="4216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Na área comercial, principalmente  de SaaS é muito comum utilizarmos termos técnicos e específicos da área, então é interessante ter esse domínio do vocabulário comercial, para a conversa fluir de forma natural com o lead.</a:t>
            </a:r>
            <a:endParaRPr sz="16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 u="sng">
                <a:solidFill>
                  <a:schemeClr val="hlink"/>
                </a:solidFill>
                <a:hlinkClick r:id="rId4"/>
              </a:rPr>
              <a:t>Glossário Pré-vendas</a:t>
            </a:r>
            <a:r>
              <a:rPr b="1" lang="pt-BR" sz="2000"/>
              <a:t> </a:t>
            </a:r>
            <a:endParaRPr b="1" sz="2000"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24609" l="20825" r="21179" t="26141"/>
          <a:stretch/>
        </p:blipFill>
        <p:spPr>
          <a:xfrm>
            <a:off x="4808750" y="599400"/>
            <a:ext cx="3904800" cy="33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2" name="Google Shape;82;p1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2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88" name="Google Shape;488;p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42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" name="Google Shape;490;p42"/>
          <p:cNvSpPr txBox="1"/>
          <p:nvPr/>
        </p:nvSpPr>
        <p:spPr>
          <a:xfrm>
            <a:off x="500250" y="894838"/>
            <a:ext cx="42162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Treinamento</a:t>
            </a:r>
            <a:endParaRPr b="1" sz="38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536200" y="2332450"/>
            <a:ext cx="378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2"/>
          <p:cNvSpPr txBox="1"/>
          <p:nvPr/>
        </p:nvSpPr>
        <p:spPr>
          <a:xfrm>
            <a:off x="2886725" y="2670100"/>
            <a:ext cx="58449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Liste aqui de onde seus pré-vendedores podem extrair mais conhecimento.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Coloque lista de cursos, ebooks, artigos de blogs, vídeos, etc.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3" name="Google Shape;493;p42"/>
          <p:cNvSpPr/>
          <p:nvPr/>
        </p:nvSpPr>
        <p:spPr>
          <a:xfrm>
            <a:off x="694475" y="2217850"/>
            <a:ext cx="1829700" cy="1834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4" name="Google Shape;494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2185" y="2460089"/>
            <a:ext cx="1234275" cy="12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3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01" name="Google Shape;501;p4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43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3" name="Google Shape;503;p43"/>
          <p:cNvSpPr txBox="1"/>
          <p:nvPr/>
        </p:nvSpPr>
        <p:spPr>
          <a:xfrm>
            <a:off x="413363" y="1919225"/>
            <a:ext cx="457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Concorrentes </a:t>
            </a:r>
            <a:endParaRPr sz="4200"/>
          </a:p>
        </p:txBody>
      </p:sp>
      <p:pic>
        <p:nvPicPr>
          <p:cNvPr id="504" name="Google Shape;50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825" y="720475"/>
            <a:ext cx="4064300" cy="40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3"/>
          <p:cNvSpPr txBox="1"/>
          <p:nvPr/>
        </p:nvSpPr>
        <p:spPr>
          <a:xfrm>
            <a:off x="442300" y="2571755"/>
            <a:ext cx="3804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Principais Concorrentes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12" name="Google Shape;512;p4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44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4" name="Google Shape;514;p44"/>
          <p:cNvSpPr txBox="1"/>
          <p:nvPr/>
        </p:nvSpPr>
        <p:spPr>
          <a:xfrm>
            <a:off x="500250" y="894838"/>
            <a:ext cx="42162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Concorrentes </a:t>
            </a:r>
            <a:endParaRPr b="1" sz="38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536200" y="2332450"/>
            <a:ext cx="378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4"/>
          <p:cNvSpPr txBox="1"/>
          <p:nvPr/>
        </p:nvSpPr>
        <p:spPr>
          <a:xfrm>
            <a:off x="2886725" y="2670100"/>
            <a:ext cx="50565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Citar os principais concorrentes da sua empresa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-"/>
            </a:pPr>
            <a:r>
              <a:rPr lang="pt-BR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Faça isso colocando lista simples ou logo + site deles, por exemplo.</a:t>
            </a:r>
            <a:endParaRPr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17" name="Google Shape;517;p44"/>
          <p:cNvSpPr/>
          <p:nvPr/>
        </p:nvSpPr>
        <p:spPr>
          <a:xfrm>
            <a:off x="694475" y="2217850"/>
            <a:ext cx="1829700" cy="1834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336" y="2444696"/>
            <a:ext cx="1293975" cy="12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75B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/>
          <p:nvPr/>
        </p:nvSpPr>
        <p:spPr>
          <a:xfrm>
            <a:off x="363400" y="2030700"/>
            <a:ext cx="82665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  <a:hlinkClick r:id="rId3"/>
              </a:rPr>
              <a:t>Funil de pré-vendas pronto para baixar e usar com etapas, atividades, integrações e mais</a:t>
            </a:r>
            <a:endParaRPr sz="1437">
              <a:solidFill>
                <a:schemeClr val="lt1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4"/>
              </a:rPr>
              <a:t>Baixe perguntas prontas para fazer a qualificação de leads na sua empresa</a:t>
            </a:r>
            <a:endParaRPr sz="1437">
              <a:solidFill>
                <a:schemeClr val="lt1"/>
              </a:solidFill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5"/>
              </a:rPr>
              <a:t>Guia completo para gestão de funil de pré-vendas em empresas de recorrência</a:t>
            </a:r>
            <a:b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6"/>
              </a:rPr>
              <a:t>Como montar e treinar o time de pré-vendas na sua empresa</a:t>
            </a:r>
            <a:b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7"/>
              </a:rPr>
              <a:t>Como saber se uma ligação de qualificação de leads foi boa ou não?</a:t>
            </a:r>
            <a:b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8"/>
              </a:rPr>
              <a:t>O que fazer quando o cliente diz que “está caro demais”?</a:t>
            </a:r>
            <a:b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9"/>
              </a:rPr>
              <a:t>Entenda o que é SPIN Selling, suas fases e como aplicar essa metodologia</a:t>
            </a:r>
            <a:b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10"/>
              </a:rPr>
              <a:t>Técnicas para ajudar a identificar as dores dos leads ao qualificá-los</a:t>
            </a:r>
            <a:b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&gt; </a:t>
            </a:r>
            <a:r>
              <a:rPr lang="pt-BR" sz="1437" u="sng">
                <a:solidFill>
                  <a:schemeClr val="hlink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hlinkClick r:id="rId11"/>
              </a:rPr>
              <a:t>16 perguntas abertas para fazer aos leads e entender melhor suas necessidades e objeções</a:t>
            </a:r>
            <a:br>
              <a:rPr lang="pt-BR" sz="1437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endParaRPr sz="1437">
              <a:solidFill>
                <a:schemeClr val="lt1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>
            <a:off x="363400" y="825300"/>
            <a:ext cx="7729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Conteúdos de apoio para </a:t>
            </a:r>
            <a:endParaRPr b="1" sz="31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sua equipe de pré-vendas</a:t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26" name="Google Shape;526;p45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Google Shape;527;p45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8" name="Google Shape;528;p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21600" y="240588"/>
            <a:ext cx="855975" cy="2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75B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6"/>
          <p:cNvSpPr txBox="1"/>
          <p:nvPr/>
        </p:nvSpPr>
        <p:spPr>
          <a:xfrm>
            <a:off x="1283700" y="1452600"/>
            <a:ext cx="65766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Que tal aplicar na prática o playbook de pré-vendas?</a:t>
            </a:r>
            <a:endParaRPr b="1" sz="3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34" name="Google Shape;534;p46"/>
          <p:cNvSpPr txBox="1"/>
          <p:nvPr/>
        </p:nvSpPr>
        <p:spPr>
          <a:xfrm>
            <a:off x="766500" y="2913075"/>
            <a:ext cx="7611000" cy="11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Teste grátis por 14 dias o CRM PipeRun agora mesmo</a:t>
            </a:r>
            <a:br>
              <a:rPr lang="pt-BR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1" lang="pt-BR" sz="17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ou</a:t>
            </a:r>
            <a:br>
              <a:rPr lang="pt-BR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7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Fale com um Consultor para saber mais sobre o playbook de pré-vendas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35" name="Google Shape;535;p46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36" name="Google Shape;536;p4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46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38" name="Google Shape;53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1600" y="240588"/>
            <a:ext cx="855975" cy="2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285B"/>
              </a:gs>
              <a:gs pos="100000">
                <a:srgbClr val="FF525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50" y="1637585"/>
            <a:ext cx="3542602" cy="119620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7"/>
          <p:cNvSpPr txBox="1"/>
          <p:nvPr/>
        </p:nvSpPr>
        <p:spPr>
          <a:xfrm>
            <a:off x="544450" y="3157588"/>
            <a:ext cx="451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#BoraBaterMeta</a:t>
            </a:r>
            <a:endParaRPr i="1" sz="12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46" name="Google Shape;546;p47"/>
          <p:cNvCxnSpPr/>
          <p:nvPr/>
        </p:nvCxnSpPr>
        <p:spPr>
          <a:xfrm>
            <a:off x="544450" y="3087288"/>
            <a:ext cx="908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7" name="Google Shape;547;p47"/>
          <p:cNvSpPr/>
          <p:nvPr/>
        </p:nvSpPr>
        <p:spPr>
          <a:xfrm>
            <a:off x="6020450" y="-1068600"/>
            <a:ext cx="2692800" cy="26928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7"/>
          <p:cNvSpPr/>
          <p:nvPr/>
        </p:nvSpPr>
        <p:spPr>
          <a:xfrm>
            <a:off x="6272600" y="1032175"/>
            <a:ext cx="830100" cy="8301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9" name="Google Shape;54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450" y="4469925"/>
            <a:ext cx="442000" cy="4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450" y="92596"/>
            <a:ext cx="730100" cy="73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625191" y="889585"/>
            <a:ext cx="77862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CANAIS DE CAPTAÇÃO DE LEADS</a:t>
            </a:r>
            <a:endParaRPr b="1" sz="3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25191" y="1488424"/>
            <a:ext cx="77277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5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Aqui, detalhe os canais disponíveis para gerar leads que existem na empresa</a:t>
            </a:r>
            <a:endParaRPr i="1" sz="15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781300" y="2937075"/>
            <a:ext cx="7458900" cy="13800"/>
          </a:xfrm>
          <a:prstGeom prst="straightConnector1">
            <a:avLst/>
          </a:prstGeom>
          <a:noFill/>
          <a:ln cap="flat" cmpd="sng" w="28575">
            <a:solidFill>
              <a:srgbClr val="F22F4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6"/>
          <p:cNvSpPr/>
          <p:nvPr/>
        </p:nvSpPr>
        <p:spPr>
          <a:xfrm>
            <a:off x="1200613" y="2559550"/>
            <a:ext cx="713700" cy="715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2707879" y="2559550"/>
            <a:ext cx="713700" cy="715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215146" y="2559550"/>
            <a:ext cx="713700" cy="715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5722412" y="2559550"/>
            <a:ext cx="713700" cy="715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7229679" y="2559550"/>
            <a:ext cx="713700" cy="715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2497875" y="3617050"/>
            <a:ext cx="1133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Trial</a:t>
            </a:r>
            <a:endParaRPr sz="17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56375" y="3617050"/>
            <a:ext cx="1402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Formulário site</a:t>
            </a:r>
            <a:endParaRPr sz="17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936738" y="3617050"/>
            <a:ext cx="127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WhatsApp</a:t>
            </a:r>
            <a:endParaRPr sz="17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512413" y="3617050"/>
            <a:ext cx="1133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Canal X</a:t>
            </a:r>
            <a:endParaRPr sz="17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019675" y="3617050"/>
            <a:ext cx="1133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Canal Y</a:t>
            </a:r>
            <a:endParaRPr sz="17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3" name="Google Shape;103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6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5613" y="2676912"/>
            <a:ext cx="523725" cy="5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4333" y="2664923"/>
            <a:ext cx="504275" cy="5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7125" y="2686625"/>
            <a:ext cx="504275" cy="5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48788" y="2691625"/>
            <a:ext cx="44640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4387" y="2691837"/>
            <a:ext cx="504275" cy="5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407350" y="1886800"/>
            <a:ext cx="42162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Formas de abordagem</a:t>
            </a:r>
            <a:endParaRPr b="1" sz="42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500" y="7232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8" name="Google Shape;118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7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7"/>
          <p:cNvSpPr txBox="1"/>
          <p:nvPr/>
        </p:nvSpPr>
        <p:spPr>
          <a:xfrm>
            <a:off x="413375" y="2954949"/>
            <a:ext cx="3493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7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Por canal de aquisição</a:t>
            </a:r>
            <a:endParaRPr i="1" sz="17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8"/>
          <p:cNvGrpSpPr/>
          <p:nvPr/>
        </p:nvGrpSpPr>
        <p:grpSpPr>
          <a:xfrm>
            <a:off x="2872032" y="2325560"/>
            <a:ext cx="1451702" cy="972367"/>
            <a:chOff x="3316100" y="2256385"/>
            <a:chExt cx="1451702" cy="972367"/>
          </a:xfrm>
        </p:grpSpPr>
        <p:sp>
          <p:nvSpPr>
            <p:cNvPr id="127" name="Google Shape;127;p18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9" name="Google Shape;129;p18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0" name="Google Shape;130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8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8"/>
          <p:cNvSpPr txBox="1"/>
          <p:nvPr/>
        </p:nvSpPr>
        <p:spPr>
          <a:xfrm>
            <a:off x="631950" y="869850"/>
            <a:ext cx="4216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Formas de abordagem</a:t>
            </a:r>
            <a:endParaRPr b="1" sz="26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631950" y="1163525"/>
            <a:ext cx="7727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Por canal de aquisição 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14525" y="1666225"/>
            <a:ext cx="55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Formulário Site</a:t>
            </a:r>
            <a:endParaRPr b="1" sz="36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35325" y="2293175"/>
            <a:ext cx="50712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Descreva o que acontece com esse canal de aquisição. 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Monte em itens para facilitar a leitura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Especifique em até quanto tempo o lead deve ser atendido;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das necessidades comuns que esse lead possui;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Comente a taxa de conversão história desse lead;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se esses são os leads mais quentes ou frios que entram no funil de pré-venda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Dê orientações gerais sobre como deve ser abordagem.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6124019" y="2501675"/>
            <a:ext cx="1808700" cy="1813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4787" y="2799120"/>
            <a:ext cx="1327327" cy="132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9"/>
          <p:cNvGrpSpPr/>
          <p:nvPr/>
        </p:nvGrpSpPr>
        <p:grpSpPr>
          <a:xfrm>
            <a:off x="2872032" y="2325560"/>
            <a:ext cx="1451702" cy="972367"/>
            <a:chOff x="3316100" y="2256385"/>
            <a:chExt cx="1451702" cy="972367"/>
          </a:xfrm>
        </p:grpSpPr>
        <p:sp>
          <p:nvSpPr>
            <p:cNvPr id="144" name="Google Shape;144;p19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6" name="Google Shape;146;p19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7" name="Google Shape;147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9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9"/>
          <p:cNvSpPr txBox="1"/>
          <p:nvPr/>
        </p:nvSpPr>
        <p:spPr>
          <a:xfrm>
            <a:off x="631950" y="869850"/>
            <a:ext cx="4216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Formas de abordagem</a:t>
            </a:r>
            <a:endParaRPr b="1" sz="26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31950" y="1163525"/>
            <a:ext cx="7727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Por canal de aquisição 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14525" y="1666225"/>
            <a:ext cx="55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Trial</a:t>
            </a:r>
            <a:endParaRPr b="1" sz="36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35325" y="2293175"/>
            <a:ext cx="50712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Descreva o que acontece com esse canal de aquisição. 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Monte em itens para facilitar a leitura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Especifique em até quanto tempo o lead deve ser atendido;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das necessidades comuns que esse lead possui;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Comente a taxa de conversão história desse lead;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se esses são os leads mais quentes ou frios que entram no funil de pré-venda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Dê orientações gerais sobre como deve ser abordagem.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6124019" y="2501675"/>
            <a:ext cx="1808700" cy="1813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4859" y="2748975"/>
            <a:ext cx="1281500" cy="12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0"/>
          <p:cNvGrpSpPr/>
          <p:nvPr/>
        </p:nvGrpSpPr>
        <p:grpSpPr>
          <a:xfrm>
            <a:off x="2872032" y="2325560"/>
            <a:ext cx="1451702" cy="972367"/>
            <a:chOff x="3316100" y="2256385"/>
            <a:chExt cx="1451702" cy="972367"/>
          </a:xfrm>
        </p:grpSpPr>
        <p:sp>
          <p:nvSpPr>
            <p:cNvPr id="161" name="Google Shape;161;p20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3" name="Google Shape;163;p20"/>
          <p:cNvSpPr txBox="1"/>
          <p:nvPr/>
        </p:nvSpPr>
        <p:spPr>
          <a:xfrm>
            <a:off x="614525" y="1666225"/>
            <a:ext cx="55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WhatsApp</a:t>
            </a:r>
            <a:endParaRPr b="1" sz="36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5" name="Google Shape;165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0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0"/>
          <p:cNvSpPr txBox="1"/>
          <p:nvPr/>
        </p:nvSpPr>
        <p:spPr>
          <a:xfrm>
            <a:off x="631950" y="869850"/>
            <a:ext cx="4216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Formas de abordagem</a:t>
            </a:r>
            <a:endParaRPr b="1" sz="26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631950" y="1163525"/>
            <a:ext cx="7727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Por canal de aquisição 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535325" y="2293175"/>
            <a:ext cx="50712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Descreva o que acontece com esse canal de aquisição. 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Monte em itens para facilitar a leitura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Especifique em até quanto tempo o lead deve ser atendido;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das necessidades comuns que esse lead possui;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Comente a taxa de conversão história desse lead;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se esses são os leads mais quentes ou frios que entram no funil de pré-venda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Dê orientações gerais sobre como deve ser abordagem.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6124019" y="2501675"/>
            <a:ext cx="1808700" cy="1813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6942" y="2805197"/>
            <a:ext cx="1163050" cy="11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631950" y="869850"/>
            <a:ext cx="4216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Formas de abordagem</a:t>
            </a:r>
            <a:endParaRPr b="1" sz="26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31950" y="1163525"/>
            <a:ext cx="7727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22F46"/>
                </a:solidFill>
                <a:latin typeface="Rubik"/>
                <a:ea typeface="Rubik"/>
                <a:cs typeface="Rubik"/>
                <a:sym typeface="Rubik"/>
              </a:rPr>
              <a:t>Por canal de aquisição </a:t>
            </a:r>
            <a:endParaRPr sz="2000">
              <a:solidFill>
                <a:srgbClr val="F22F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79" name="Google Shape;179;p21"/>
          <p:cNvGrpSpPr/>
          <p:nvPr/>
        </p:nvGrpSpPr>
        <p:grpSpPr>
          <a:xfrm>
            <a:off x="2872032" y="2325560"/>
            <a:ext cx="1451702" cy="972367"/>
            <a:chOff x="3316100" y="2256385"/>
            <a:chExt cx="1451702" cy="972367"/>
          </a:xfrm>
        </p:grpSpPr>
        <p:sp>
          <p:nvSpPr>
            <p:cNvPr id="180" name="Google Shape;180;p21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1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2" name="Google Shape;182;p21"/>
          <p:cNvSpPr txBox="1"/>
          <p:nvPr/>
        </p:nvSpPr>
        <p:spPr>
          <a:xfrm>
            <a:off x="614525" y="1666225"/>
            <a:ext cx="55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Canal X</a:t>
            </a:r>
            <a:endParaRPr b="1" sz="36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535325" y="2293175"/>
            <a:ext cx="50712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Descreva o que acontece com esse canal de aquisição. 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Monte em itens para facilitar a leitura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Especifique em até quanto tempo o lead deve ser atendido;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das necessidades comuns que esse lead possui;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Comente a taxa de conversão história desse lead;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Fale se esses são os leads mais quentes ou frios que entram no funil de pré-venda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-"/>
            </a:pPr>
            <a:r>
              <a:rPr lang="pt-BR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Dê orientações gerais sobre como deve ser abordagem.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5606513" y="209100"/>
            <a:ext cx="2043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5C5C5B"/>
                </a:solidFill>
                <a:latin typeface="Rubik"/>
                <a:ea typeface="Rubik"/>
                <a:cs typeface="Rubik"/>
                <a:sym typeface="Rubik"/>
              </a:rPr>
              <a:t>Playbook de Pré-vendas</a:t>
            </a:r>
            <a:endParaRPr b="1" sz="1200">
              <a:solidFill>
                <a:srgbClr val="5C5C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5" name="Google Shape;185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49" y="204729"/>
            <a:ext cx="972952" cy="32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1"/>
          <p:cNvCxnSpPr/>
          <p:nvPr/>
        </p:nvCxnSpPr>
        <p:spPr>
          <a:xfrm>
            <a:off x="1631038" y="368994"/>
            <a:ext cx="3804300" cy="0"/>
          </a:xfrm>
          <a:prstGeom prst="straightConnector1">
            <a:avLst/>
          </a:prstGeom>
          <a:noFill/>
          <a:ln cap="flat" cmpd="sng" w="9525">
            <a:solidFill>
              <a:srgbClr val="FF27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1"/>
          <p:cNvSpPr/>
          <p:nvPr/>
        </p:nvSpPr>
        <p:spPr>
          <a:xfrm>
            <a:off x="6124019" y="2501675"/>
            <a:ext cx="1808700" cy="1813500"/>
          </a:xfrm>
          <a:prstGeom prst="ellipse">
            <a:avLst/>
          </a:prstGeom>
          <a:solidFill>
            <a:srgbClr val="F22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5142" y="2765200"/>
            <a:ext cx="1286450" cy="12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