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88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</p:sldIdLst>
  <p:sldSz cy="10287000" cx="18288000"/>
  <p:notesSz cx="6858000" cy="9144000"/>
  <p:embeddedFontLst>
    <p:embeddedFont>
      <p:font typeface="Roboto"/>
      <p:bold r:id="rId98"/>
      <p:boldItalic r:id="rId9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00" roundtripDataSignature="AMtx7mgyixLd/efMw4v0nhXFxt9gUngO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CF1BC00-48C3-43BC-B430-7C3D8B3CE2B8}">
  <a:tblStyle styleId="{1CF1BC00-48C3-43BC-B430-7C3D8B3CE2B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100" Type="http://customschemas.google.com/relationships/presentationmetadata" Target="metadata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95" Type="http://schemas.openxmlformats.org/officeDocument/2006/relationships/slide" Target="slides/slide89.xml"/><Relationship Id="rId94" Type="http://schemas.openxmlformats.org/officeDocument/2006/relationships/slide" Target="slides/slide88.xml"/><Relationship Id="rId97" Type="http://schemas.openxmlformats.org/officeDocument/2006/relationships/slide" Target="slides/slide91.xml"/><Relationship Id="rId96" Type="http://schemas.openxmlformats.org/officeDocument/2006/relationships/slide" Target="slides/slide90.xml"/><Relationship Id="rId11" Type="http://schemas.openxmlformats.org/officeDocument/2006/relationships/slide" Target="slides/slide5.xml"/><Relationship Id="rId99" Type="http://schemas.openxmlformats.org/officeDocument/2006/relationships/font" Target="fonts/Roboto-boldItalic.fntdata"/><Relationship Id="rId10" Type="http://schemas.openxmlformats.org/officeDocument/2006/relationships/slide" Target="slides/slide4.xml"/><Relationship Id="rId98" Type="http://schemas.openxmlformats.org/officeDocument/2006/relationships/font" Target="fonts/Roboto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91" Type="http://schemas.openxmlformats.org/officeDocument/2006/relationships/slide" Target="slides/slide85.xml"/><Relationship Id="rId90" Type="http://schemas.openxmlformats.org/officeDocument/2006/relationships/slide" Target="slides/slide84.xml"/><Relationship Id="rId93" Type="http://schemas.openxmlformats.org/officeDocument/2006/relationships/slide" Target="slides/slide87.xml"/><Relationship Id="rId92" Type="http://schemas.openxmlformats.org/officeDocument/2006/relationships/slide" Target="slides/slide8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86" Type="http://schemas.openxmlformats.org/officeDocument/2006/relationships/slide" Target="slides/slide80.xml"/><Relationship Id="rId85" Type="http://schemas.openxmlformats.org/officeDocument/2006/relationships/slide" Target="slides/slide79.xml"/><Relationship Id="rId88" Type="http://schemas.openxmlformats.org/officeDocument/2006/relationships/slide" Target="slides/slide82.xml"/><Relationship Id="rId87" Type="http://schemas.openxmlformats.org/officeDocument/2006/relationships/slide" Target="slides/slide81.xml"/><Relationship Id="rId89" Type="http://schemas.openxmlformats.org/officeDocument/2006/relationships/slide" Target="slides/slide83.xml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75" Type="http://schemas.openxmlformats.org/officeDocument/2006/relationships/slide" Target="slides/slide69.xml"/><Relationship Id="rId74" Type="http://schemas.openxmlformats.org/officeDocument/2006/relationships/slide" Target="slides/slide68.xml"/><Relationship Id="rId77" Type="http://schemas.openxmlformats.org/officeDocument/2006/relationships/slide" Target="slides/slide71.xml"/><Relationship Id="rId76" Type="http://schemas.openxmlformats.org/officeDocument/2006/relationships/slide" Target="slides/slide70.xml"/><Relationship Id="rId79" Type="http://schemas.openxmlformats.org/officeDocument/2006/relationships/slide" Target="slides/slide73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66" Type="http://schemas.openxmlformats.org/officeDocument/2006/relationships/slide" Target="slides/slide60.xml"/><Relationship Id="rId65" Type="http://schemas.openxmlformats.org/officeDocument/2006/relationships/slide" Target="slides/slide59.xml"/><Relationship Id="rId68" Type="http://schemas.openxmlformats.org/officeDocument/2006/relationships/slide" Target="slides/slide62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69" Type="http://schemas.openxmlformats.org/officeDocument/2006/relationships/slide" Target="slides/slide6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5" Type="http://schemas.openxmlformats.org/officeDocument/2006/relationships/slide" Target="slides/slide49.xml"/><Relationship Id="rId54" Type="http://schemas.openxmlformats.org/officeDocument/2006/relationships/slide" Target="slides/slide48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59" Type="http://schemas.openxmlformats.org/officeDocument/2006/relationships/slide" Target="slides/slide53.xml"/><Relationship Id="rId58" Type="http://schemas.openxmlformats.org/officeDocument/2006/relationships/slide" Target="slides/slide5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4" name="Google Shape;804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" name="Google Shape;826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7" name="Google Shape;847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2" name="Google Shape;862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7" name="Google Shape;877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Google Shape;892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7" name="Google Shape;907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9" name="Google Shape;929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0" name="Google Shape;950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5" name="Google Shape;965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0" name="Google Shape;980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5" name="Google Shape;995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0" name="Google Shape;1010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2" name="Google Shape;1032;p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4" name="Google Shape;1044;p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8" name="Google Shape;1058;p4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2" name="Google Shape;1072;p5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6" name="Google Shape;1086;p5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0" name="Google Shape;1100;p5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4" name="Google Shape;1114;p5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4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6" name="Google Shape;1126;p5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5" name="Google Shape;1155;p5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0" name="Google Shape;1200;p5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3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5" name="Google Shape;1215;p5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0" name="Google Shape;1230;p5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2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4" name="Google Shape;1254;p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6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8" name="Google Shape;1268;p6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9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1" name="Google Shape;1321;p6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3" name="Google Shape;1333;p6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5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7" name="Google Shape;1347;p6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9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1" name="Google Shape;1361;p6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3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5" name="Google Shape;1375;p6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6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8" name="Google Shape;1428;p6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3" name="Google Shape;1443;p6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3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5" name="Google Shape;1455;p6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6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8" name="Google Shape;1468;p6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0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2" name="Google Shape;1482;p7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7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9" name="Google Shape;1509;p7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9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p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1" name="Google Shape;1521;p7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2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p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4" name="Google Shape;1534;p7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7" name="Google Shape;1547;p7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8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p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0" name="Google Shape;1560;p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2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4" name="Google Shape;1574;p7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6" name="Google Shape;1586;p7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p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0" name="Google Shape;1600;p7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3" name="Google Shape;1613;p7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4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p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6" name="Google Shape;1626;p8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6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p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8" name="Google Shape;1638;p8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9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Google Shape;1650;p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1" name="Google Shape;1651;p8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2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p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4" name="Google Shape;1664;p8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0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p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2" name="Google Shape;1702;p8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3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p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5" name="Google Shape;1715;p8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0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p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2" name="Google Shape;1742;p8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2" name="Shape 1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" name="Google Shape;1753;p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4" name="Google Shape;1754;p8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5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p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7" name="Google Shape;1767;p8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8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0" name="Google Shape;1780;p8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1" name="Shape 1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Google Shape;1792;p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3" name="Google Shape;1793;p9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3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p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5" name="Google Shape;1805;p9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9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0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0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0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0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9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9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9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9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9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9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9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9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9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9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9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9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0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9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9.jp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jp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8.jp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8.jpg"/><Relationship Id="rId4" Type="http://schemas.openxmlformats.org/officeDocument/2006/relationships/image" Target="../media/image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jpg"/><Relationship Id="rId4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6.jpg"/><Relationship Id="rId4" Type="http://schemas.openxmlformats.org/officeDocument/2006/relationships/image" Target="../media/image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3.jpg"/><Relationship Id="rId4" Type="http://schemas.openxmlformats.org/officeDocument/2006/relationships/image" Target="../media/image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3.jpg"/><Relationship Id="rId4" Type="http://schemas.openxmlformats.org/officeDocument/2006/relationships/image" Target="../media/image1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0.png"/><Relationship Id="rId4" Type="http://schemas.openxmlformats.org/officeDocument/2006/relationships/image" Target="../media/image17.png"/><Relationship Id="rId5" Type="http://schemas.openxmlformats.org/officeDocument/2006/relationships/image" Target="../media/image3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.png"/><Relationship Id="rId4" Type="http://schemas.openxmlformats.org/officeDocument/2006/relationships/image" Target="../media/image21.png"/><Relationship Id="rId5" Type="http://schemas.openxmlformats.org/officeDocument/2006/relationships/image" Target="../media/image24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3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3.jpg"/><Relationship Id="rId4" Type="http://schemas.openxmlformats.org/officeDocument/2006/relationships/image" Target="../media/image1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3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3.jpg"/><Relationship Id="rId4" Type="http://schemas.openxmlformats.org/officeDocument/2006/relationships/image" Target="../media/image1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1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23.jpg"/><Relationship Id="rId4" Type="http://schemas.openxmlformats.org/officeDocument/2006/relationships/image" Target="../media/image1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1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1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1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1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23.jpg"/><Relationship Id="rId4" Type="http://schemas.openxmlformats.org/officeDocument/2006/relationships/image" Target="../media/image1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1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1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jp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25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23.jpg"/><Relationship Id="rId4" Type="http://schemas.openxmlformats.org/officeDocument/2006/relationships/image" Target="../media/image1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1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1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1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1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23.jpg"/><Relationship Id="rId4" Type="http://schemas.openxmlformats.org/officeDocument/2006/relationships/image" Target="../media/image1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1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1.pn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23.jpg"/><Relationship Id="rId4" Type="http://schemas.openxmlformats.org/officeDocument/2006/relationships/image" Target="../media/image1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43747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b="-16510" l="0" r="0" t="-1681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" name="Google Shape;85;p1"/>
          <p:cNvGrpSpPr/>
          <p:nvPr/>
        </p:nvGrpSpPr>
        <p:grpSpPr>
          <a:xfrm rot="-2700000">
            <a:off x="15989764" y="8022926"/>
            <a:ext cx="1221863" cy="1221863"/>
            <a:chOff x="0" y="0"/>
            <a:chExt cx="812800" cy="812800"/>
          </a:xfrm>
        </p:grpSpPr>
        <p:sp>
          <p:nvSpPr>
            <p:cNvPr id="86" name="Google Shape;86;p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1"/>
          <p:cNvSpPr/>
          <p:nvPr/>
        </p:nvSpPr>
        <p:spPr>
          <a:xfrm rot="-2700000">
            <a:off x="16220880" y="8264369"/>
            <a:ext cx="759630" cy="738977"/>
          </a:xfrm>
          <a:custGeom>
            <a:rect b="b" l="l" r="r" t="t"/>
            <a:pathLst>
              <a:path extrusionOk="0" h="738977" w="759630">
                <a:moveTo>
                  <a:pt x="0" y="0"/>
                </a:moveTo>
                <a:lnTo>
                  <a:pt x="759630" y="0"/>
                </a:lnTo>
                <a:lnTo>
                  <a:pt x="759630" y="738977"/>
                </a:lnTo>
                <a:lnTo>
                  <a:pt x="0" y="7389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135132" y="3612888"/>
            <a:ext cx="10019100" cy="30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57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Playbook</a:t>
            </a:r>
            <a:endParaRPr/>
          </a:p>
          <a:p>
            <a:pPr indent="0" lvl="0" marL="0" marR="0" rtl="0" algn="ctr">
              <a:lnSpc>
                <a:spcPct val="95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57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 vendas</a:t>
            </a:r>
            <a:endParaRPr b="1" sz="12572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4134457" y="7468063"/>
            <a:ext cx="100191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para organizar operações comerciais</a:t>
            </a:r>
            <a:endParaRPr sz="3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1" name="Google Shape;91;p1" title="PipeRun CRM de Vendas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8636" y="1626466"/>
            <a:ext cx="4570724" cy="162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43747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0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999"/>
            </a:blip>
            <a:stretch>
              <a:fillRect b="-5553" l="0" r="0" t="-555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4" name="Google Shape;324;p10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325" name="Google Shape;325;p1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0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7" name="Google Shape;327;p10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0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329" name="Google Shape;329;p10"/>
          <p:cNvSpPr txBox="1"/>
          <p:nvPr/>
        </p:nvSpPr>
        <p:spPr>
          <a:xfrm>
            <a:off x="1097057" y="3705493"/>
            <a:ext cx="11138183" cy="31046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978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Estratégia e </a:t>
            </a:r>
            <a:r>
              <a:rPr b="1" lang="en-US" sz="11978">
                <a:solidFill>
                  <a:srgbClr val="FF265C"/>
                </a:solidFill>
                <a:latin typeface="Roboto"/>
                <a:ea typeface="Roboto"/>
                <a:cs typeface="Roboto"/>
                <a:sym typeface="Roboto"/>
              </a:rPr>
              <a:t>posicionamento</a:t>
            </a:r>
            <a:endParaRPr/>
          </a:p>
        </p:txBody>
      </p:sp>
      <p:sp>
        <p:nvSpPr>
          <p:cNvPr id="330" name="Google Shape;330;p10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265C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oogle Shape;335;p11"/>
          <p:cNvGrpSpPr/>
          <p:nvPr/>
        </p:nvGrpSpPr>
        <p:grpSpPr>
          <a:xfrm>
            <a:off x="0" y="3693347"/>
            <a:ext cx="18288000" cy="6593653"/>
            <a:chOff x="0" y="-76200"/>
            <a:chExt cx="4816593" cy="1736600"/>
          </a:xfrm>
        </p:grpSpPr>
        <p:sp>
          <p:nvSpPr>
            <p:cNvPr id="336" name="Google Shape;336;p11"/>
            <p:cNvSpPr/>
            <p:nvPr/>
          </p:nvSpPr>
          <p:spPr>
            <a:xfrm>
              <a:off x="0" y="0"/>
              <a:ext cx="4816592" cy="1660400"/>
            </a:xfrm>
            <a:custGeom>
              <a:rect b="b" l="l" r="r" t="t"/>
              <a:pathLst>
                <a:path extrusionOk="0" h="16604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660400"/>
                  </a:lnTo>
                  <a:lnTo>
                    <a:pt x="0" y="1660400"/>
                  </a:lnTo>
                  <a:close/>
                </a:path>
              </a:pathLst>
            </a:custGeom>
            <a:solidFill>
              <a:srgbClr val="2437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11"/>
            <p:cNvSpPr txBox="1"/>
            <p:nvPr/>
          </p:nvSpPr>
          <p:spPr>
            <a:xfrm>
              <a:off x="0" y="-76200"/>
              <a:ext cx="4816593" cy="17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3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38" name="Google Shape;338;p11"/>
          <p:cNvCxnSpPr/>
          <p:nvPr/>
        </p:nvCxnSpPr>
        <p:spPr>
          <a:xfrm>
            <a:off x="1028700" y="4805445"/>
            <a:ext cx="16230600" cy="0"/>
          </a:xfrm>
          <a:prstGeom prst="straightConnector1">
            <a:avLst/>
          </a:prstGeom>
          <a:noFill/>
          <a:ln cap="rnd" cmpd="sng" w="38100">
            <a:solidFill>
              <a:srgbClr val="FFFFFF"/>
            </a:solidFill>
            <a:prstDash val="dot"/>
            <a:round/>
            <a:headEnd len="sm" w="sm" type="none"/>
            <a:tailEnd len="med" w="med" type="triangle"/>
          </a:ln>
        </p:spPr>
      </p:cxnSp>
      <p:grpSp>
        <p:nvGrpSpPr>
          <p:cNvPr id="339" name="Google Shape;339;p11"/>
          <p:cNvGrpSpPr/>
          <p:nvPr/>
        </p:nvGrpSpPr>
        <p:grpSpPr>
          <a:xfrm>
            <a:off x="990600" y="4633199"/>
            <a:ext cx="344492" cy="344492"/>
            <a:chOff x="0" y="0"/>
            <a:chExt cx="812800" cy="812800"/>
          </a:xfrm>
        </p:grpSpPr>
        <p:sp>
          <p:nvSpPr>
            <p:cNvPr id="340" name="Google Shape;340;p1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1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3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2" name="Google Shape;342;p11"/>
          <p:cNvGrpSpPr/>
          <p:nvPr/>
        </p:nvGrpSpPr>
        <p:grpSpPr>
          <a:xfrm>
            <a:off x="7129685" y="4633199"/>
            <a:ext cx="344492" cy="344492"/>
            <a:chOff x="0" y="0"/>
            <a:chExt cx="812800" cy="812800"/>
          </a:xfrm>
        </p:grpSpPr>
        <p:sp>
          <p:nvSpPr>
            <p:cNvPr id="343" name="Google Shape;343;p1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1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3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5" name="Google Shape;345;p11"/>
          <p:cNvGrpSpPr/>
          <p:nvPr/>
        </p:nvGrpSpPr>
        <p:grpSpPr>
          <a:xfrm>
            <a:off x="13326365" y="4633199"/>
            <a:ext cx="344492" cy="344492"/>
            <a:chOff x="0" y="0"/>
            <a:chExt cx="812800" cy="812800"/>
          </a:xfrm>
        </p:grpSpPr>
        <p:sp>
          <p:nvSpPr>
            <p:cNvPr id="346" name="Google Shape;346;p1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1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3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8" name="Google Shape;348;p11"/>
          <p:cNvSpPr txBox="1"/>
          <p:nvPr/>
        </p:nvSpPr>
        <p:spPr>
          <a:xfrm>
            <a:off x="1028700" y="5796915"/>
            <a:ext cx="3930704" cy="32518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FFFBF7"/>
                </a:solidFill>
                <a:latin typeface="Roboto"/>
                <a:ea typeface="Roboto"/>
                <a:cs typeface="Roboto"/>
                <a:sym typeface="Roboto"/>
              </a:rPr>
              <a:t>O mercado de marketing digital está cada vez mais concorrido, com agências de diferentes portes disputando clientes. A diferenciação deixou de estar apenas no preço ou na criatividade, e passou a incluir a capacidade de integrar dados, medir resultados e oferecer clareza no impacto das ações. </a:t>
            </a:r>
            <a:endParaRPr/>
          </a:p>
        </p:txBody>
      </p:sp>
      <p:sp>
        <p:nvSpPr>
          <p:cNvPr id="349" name="Google Shape;349;p11"/>
          <p:cNvSpPr txBox="1"/>
          <p:nvPr/>
        </p:nvSpPr>
        <p:spPr>
          <a:xfrm>
            <a:off x="7129685" y="5796915"/>
            <a:ext cx="4267246" cy="2889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FFFBF7"/>
                </a:solidFill>
                <a:latin typeface="Roboto"/>
                <a:ea typeface="Roboto"/>
                <a:cs typeface="Roboto"/>
                <a:sym typeface="Roboto"/>
              </a:rPr>
              <a:t>Inteligência Artificial e automação vêm transformando o setor: da criação de peças publicitárias até a otimização de campanhas. Ferramentas de AI estão sendo usadas para segmentar públicos, prever intenções de compra e automatizar fluxos de comunicação, tornando os processos mais ágeis.</a:t>
            </a:r>
            <a:endParaRPr/>
          </a:p>
        </p:txBody>
      </p:sp>
      <p:sp>
        <p:nvSpPr>
          <p:cNvPr id="350" name="Google Shape;350;p11"/>
          <p:cNvSpPr txBox="1"/>
          <p:nvPr/>
        </p:nvSpPr>
        <p:spPr>
          <a:xfrm>
            <a:off x="13328596" y="5812043"/>
            <a:ext cx="3930704" cy="2527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FFFBF7"/>
                </a:solidFill>
                <a:latin typeface="Roboto"/>
                <a:ea typeface="Roboto"/>
                <a:cs typeface="Roboto"/>
                <a:sym typeface="Roboto"/>
              </a:rPr>
              <a:t>Os clientes se tornaram mais exigentes, comparando propostas de diferentes agências e pedindo transparência nos resultados. Há uma preferência por soluções sob medida, que conectem tanto a estratégica quanto a execução.</a:t>
            </a:r>
            <a:endParaRPr/>
          </a:p>
        </p:txBody>
      </p:sp>
      <p:sp>
        <p:nvSpPr>
          <p:cNvPr id="351" name="Google Shape;351;p11"/>
          <p:cNvSpPr txBox="1"/>
          <p:nvPr/>
        </p:nvSpPr>
        <p:spPr>
          <a:xfrm>
            <a:off x="1028700" y="5184608"/>
            <a:ext cx="3028202" cy="3340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99">
                <a:solidFill>
                  <a:srgbClr val="FFFBF7"/>
                </a:solidFill>
                <a:latin typeface="Roboto"/>
                <a:ea typeface="Roboto"/>
                <a:cs typeface="Roboto"/>
                <a:sym typeface="Roboto"/>
              </a:rPr>
              <a:t>Contexto competitivo</a:t>
            </a:r>
            <a:endParaRPr/>
          </a:p>
        </p:txBody>
      </p:sp>
      <p:sp>
        <p:nvSpPr>
          <p:cNvPr id="352" name="Google Shape;352;p11"/>
          <p:cNvSpPr txBox="1"/>
          <p:nvPr/>
        </p:nvSpPr>
        <p:spPr>
          <a:xfrm>
            <a:off x="7129685" y="5184608"/>
            <a:ext cx="3930704" cy="3340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99">
                <a:solidFill>
                  <a:srgbClr val="FFFBF7"/>
                </a:solidFill>
                <a:latin typeface="Roboto"/>
                <a:ea typeface="Roboto"/>
                <a:cs typeface="Roboto"/>
                <a:sym typeface="Roboto"/>
              </a:rPr>
              <a:t>Tendências de IA/automação</a:t>
            </a:r>
            <a:endParaRPr/>
          </a:p>
        </p:txBody>
      </p:sp>
      <p:sp>
        <p:nvSpPr>
          <p:cNvPr id="353" name="Google Shape;353;p11"/>
          <p:cNvSpPr txBox="1"/>
          <p:nvPr/>
        </p:nvSpPr>
        <p:spPr>
          <a:xfrm>
            <a:off x="13328596" y="5184608"/>
            <a:ext cx="3914245" cy="3340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99">
                <a:solidFill>
                  <a:srgbClr val="FFFBF7"/>
                </a:solidFill>
                <a:latin typeface="Roboto"/>
                <a:ea typeface="Roboto"/>
                <a:cs typeface="Roboto"/>
                <a:sym typeface="Roboto"/>
              </a:rPr>
              <a:t>Comportamento de compra</a:t>
            </a:r>
            <a:endParaRPr/>
          </a:p>
        </p:txBody>
      </p:sp>
      <p:sp>
        <p:nvSpPr>
          <p:cNvPr id="354" name="Google Shape;354;p11"/>
          <p:cNvSpPr txBox="1"/>
          <p:nvPr/>
        </p:nvSpPr>
        <p:spPr>
          <a:xfrm>
            <a:off x="1028700" y="2115769"/>
            <a:ext cx="13434171" cy="847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2.1 Análise de mercado e tendências</a:t>
            </a:r>
            <a:endParaRPr/>
          </a:p>
        </p:txBody>
      </p:sp>
      <p:grpSp>
        <p:nvGrpSpPr>
          <p:cNvPr id="355" name="Google Shape;355;p11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356" name="Google Shape;356;p1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37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1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8" name="Google Shape;358;p11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1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360" name="Google Shape;360;p11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361" name="Google Shape;361;p11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43747"/>
        </a:solid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12"/>
          <p:cNvGrpSpPr/>
          <p:nvPr/>
        </p:nvGrpSpPr>
        <p:grpSpPr>
          <a:xfrm rot="-5400000">
            <a:off x="7638650" y="-362350"/>
            <a:ext cx="10287000" cy="11011699"/>
            <a:chOff x="0" y="0"/>
            <a:chExt cx="660400" cy="706924"/>
          </a:xfrm>
        </p:grpSpPr>
        <p:sp>
          <p:nvSpPr>
            <p:cNvPr id="367" name="Google Shape;367;p12"/>
            <p:cNvSpPr/>
            <p:nvPr/>
          </p:nvSpPr>
          <p:spPr>
            <a:xfrm>
              <a:off x="0" y="0"/>
              <a:ext cx="660400" cy="706924"/>
            </a:xfrm>
            <a:custGeom>
              <a:rect b="b" l="l" r="r" t="t"/>
              <a:pathLst>
                <a:path extrusionOk="0" h="706924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6150"/>
                  </a:cubicBezTo>
                  <a:lnTo>
                    <a:pt x="660400" y="706924"/>
                  </a:lnTo>
                  <a:lnTo>
                    <a:pt x="0" y="706924"/>
                  </a:lnTo>
                  <a:lnTo>
                    <a:pt x="0" y="326433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FFFFF">
                <a:alpha val="745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2"/>
            <p:cNvSpPr txBox="1"/>
            <p:nvPr/>
          </p:nvSpPr>
          <p:spPr>
            <a:xfrm>
              <a:off x="0" y="88900"/>
              <a:ext cx="660400" cy="6180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91775" lIns="1091775" spcFirstLastPara="1" rIns="1091775" wrap="square" tIns="1091775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69" name="Google Shape;369;p12"/>
          <p:cNvCxnSpPr/>
          <p:nvPr/>
        </p:nvCxnSpPr>
        <p:spPr>
          <a:xfrm>
            <a:off x="10491682" y="5145585"/>
            <a:ext cx="5082413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70" name="Google Shape;370;p12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371" name="Google Shape;371;p1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2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3" name="Google Shape;373;p12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2"/>
          <p:cNvSpPr/>
          <p:nvPr/>
        </p:nvSpPr>
        <p:spPr>
          <a:xfrm>
            <a:off x="1028700" y="6100032"/>
            <a:ext cx="404812" cy="404812"/>
          </a:xfrm>
          <a:custGeom>
            <a:rect b="b" l="l" r="r" t="t"/>
            <a:pathLst>
              <a:path extrusionOk="0" h="404812" w="404812">
                <a:moveTo>
                  <a:pt x="0" y="0"/>
                </a:moveTo>
                <a:lnTo>
                  <a:pt x="404813" y="0"/>
                </a:lnTo>
                <a:lnTo>
                  <a:pt x="404813" y="404813"/>
                </a:lnTo>
                <a:lnTo>
                  <a:pt x="0" y="4048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2"/>
          <p:cNvSpPr/>
          <p:nvPr/>
        </p:nvSpPr>
        <p:spPr>
          <a:xfrm>
            <a:off x="10491682" y="2057211"/>
            <a:ext cx="685709" cy="828535"/>
          </a:xfrm>
          <a:custGeom>
            <a:rect b="b" l="l" r="r" t="t"/>
            <a:pathLst>
              <a:path extrusionOk="0" h="828535" w="685709">
                <a:moveTo>
                  <a:pt x="0" y="0"/>
                </a:moveTo>
                <a:lnTo>
                  <a:pt x="685709" y="0"/>
                </a:lnTo>
                <a:lnTo>
                  <a:pt x="685709" y="828535"/>
                </a:lnTo>
                <a:lnTo>
                  <a:pt x="0" y="8285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2"/>
          <p:cNvSpPr/>
          <p:nvPr/>
        </p:nvSpPr>
        <p:spPr>
          <a:xfrm>
            <a:off x="10491682" y="5492901"/>
            <a:ext cx="742104" cy="770018"/>
          </a:xfrm>
          <a:custGeom>
            <a:rect b="b" l="l" r="r" t="t"/>
            <a:pathLst>
              <a:path extrusionOk="0" h="770018" w="742104">
                <a:moveTo>
                  <a:pt x="0" y="0"/>
                </a:moveTo>
                <a:lnTo>
                  <a:pt x="742104" y="0"/>
                </a:lnTo>
                <a:lnTo>
                  <a:pt x="742104" y="770018"/>
                </a:lnTo>
                <a:lnTo>
                  <a:pt x="0" y="7700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2"/>
          <p:cNvSpPr txBox="1"/>
          <p:nvPr/>
        </p:nvSpPr>
        <p:spPr>
          <a:xfrm>
            <a:off x="10491682" y="3605667"/>
            <a:ext cx="5082413" cy="1226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46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Queremos ser percebidos como uma agência que entende o negócio do cliente.</a:t>
            </a:r>
            <a:endParaRPr/>
          </a:p>
        </p:txBody>
      </p:sp>
      <p:sp>
        <p:nvSpPr>
          <p:cNvPr id="378" name="Google Shape;378;p12"/>
          <p:cNvSpPr txBox="1"/>
          <p:nvPr/>
        </p:nvSpPr>
        <p:spPr>
          <a:xfrm>
            <a:off x="10491682" y="7003603"/>
            <a:ext cx="5082413" cy="1226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4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Queremos ser reconhecidos pela capacidade de aplicar criatividade e tecnologia de forma integrada.</a:t>
            </a:r>
            <a:endParaRPr/>
          </a:p>
        </p:txBody>
      </p:sp>
      <p:sp>
        <p:nvSpPr>
          <p:cNvPr id="379" name="Google Shape;379;p12"/>
          <p:cNvSpPr txBox="1"/>
          <p:nvPr/>
        </p:nvSpPr>
        <p:spPr>
          <a:xfrm>
            <a:off x="10491682" y="3009571"/>
            <a:ext cx="5082413" cy="4659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56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Como parceiro estratégico</a:t>
            </a:r>
            <a:endParaRPr/>
          </a:p>
        </p:txBody>
      </p:sp>
      <p:sp>
        <p:nvSpPr>
          <p:cNvPr id="380" name="Google Shape;380;p12"/>
          <p:cNvSpPr txBox="1"/>
          <p:nvPr/>
        </p:nvSpPr>
        <p:spPr>
          <a:xfrm>
            <a:off x="10491682" y="6407507"/>
            <a:ext cx="5082413" cy="4658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6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Como referência em inovação</a:t>
            </a:r>
            <a:endParaRPr/>
          </a:p>
        </p:txBody>
      </p:sp>
      <p:sp>
        <p:nvSpPr>
          <p:cNvPr id="381" name="Google Shape;381;p12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382" name="Google Shape;382;p12"/>
          <p:cNvSpPr txBox="1"/>
          <p:nvPr/>
        </p:nvSpPr>
        <p:spPr>
          <a:xfrm>
            <a:off x="1028700" y="2798667"/>
            <a:ext cx="5748338" cy="2701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2.2  Nosso posicionamento de marca</a:t>
            </a:r>
            <a:endParaRPr/>
          </a:p>
        </p:txBody>
      </p:sp>
      <p:sp>
        <p:nvSpPr>
          <p:cNvPr id="383" name="Google Shape;383;p12"/>
          <p:cNvSpPr txBox="1"/>
          <p:nvPr/>
        </p:nvSpPr>
        <p:spPr>
          <a:xfrm>
            <a:off x="1028700" y="7047770"/>
            <a:ext cx="4846834" cy="440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2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Como queremos ser percebidos?</a:t>
            </a:r>
            <a:endParaRPr/>
          </a:p>
        </p:txBody>
      </p:sp>
      <p:sp>
        <p:nvSpPr>
          <p:cNvPr id="384" name="Google Shape;384;p12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385" name="Google Shape;385;p12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3"/>
          <p:cNvSpPr txBox="1"/>
          <p:nvPr/>
        </p:nvSpPr>
        <p:spPr>
          <a:xfrm>
            <a:off x="1028700" y="2835035"/>
            <a:ext cx="5894624" cy="2461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2.3 Mercados-alvo 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e segmentos prioritários</a:t>
            </a:r>
            <a:endParaRPr/>
          </a:p>
        </p:txBody>
      </p:sp>
      <p:grpSp>
        <p:nvGrpSpPr>
          <p:cNvPr id="391" name="Google Shape;391;p13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392" name="Google Shape;392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3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4" name="Google Shape;394;p13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3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graphicFrame>
        <p:nvGraphicFramePr>
          <p:cNvPr id="396" name="Google Shape;396;p13"/>
          <p:cNvGraphicFramePr/>
          <p:nvPr/>
        </p:nvGraphicFramePr>
        <p:xfrm>
          <a:off x="7483415" y="258792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{1CF1BC00-48C3-43BC-B430-7C3D8B3CE2B8}</a:tableStyleId>
              </a:tblPr>
              <a:tblGrid>
                <a:gridCol w="3015475"/>
                <a:gridCol w="2374925"/>
                <a:gridCol w="2239200"/>
                <a:gridCol w="2279500"/>
              </a:tblGrid>
              <a:tr h="735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10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5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Segmento</a:t>
                      </a:r>
                      <a:endParaRPr sz="1850" u="none" cap="none" strike="noStrike"/>
                    </a:p>
                  </a:txBody>
                  <a:tcPr marT="148200" marB="148200" marR="148200" marL="148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10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5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Tamanho/ICPs</a:t>
                      </a:r>
                      <a:endParaRPr sz="1850" u="none" cap="none" strike="noStrike"/>
                    </a:p>
                  </a:txBody>
                  <a:tcPr marT="148200" marB="148200" marR="148200" marL="148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10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5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Oferta principal</a:t>
                      </a:r>
                      <a:endParaRPr sz="1850" u="none" cap="none" strike="noStrike"/>
                    </a:p>
                  </a:txBody>
                  <a:tcPr marT="148200" marB="148200" marR="148200" marL="148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66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KPIs-alvo</a:t>
                      </a:r>
                      <a:endParaRPr sz="1100" u="none" cap="none" strike="noStrike"/>
                    </a:p>
                  </a:txBody>
                  <a:tcPr marT="148200" marB="148200" marR="148200" marL="148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</a:tr>
              <a:tr h="1002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10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5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Startups de tecnologia</a:t>
                      </a:r>
                      <a:endParaRPr sz="1850" u="none" cap="none" strike="noStrike"/>
                    </a:p>
                  </a:txBody>
                  <a:tcPr marT="148200" marB="148200" marR="148200" marL="148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38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Pequenas e médias, em fase de crescimento acelerado.</a:t>
                      </a:r>
                      <a:endParaRPr sz="1550" u="none" cap="none" strike="noStrike"/>
                    </a:p>
                  </a:txBody>
                  <a:tcPr marT="148200" marB="148200" marR="148200" marL="148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38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Gestão de performance e construção de marca.</a:t>
                      </a:r>
                      <a:endParaRPr sz="1550" u="none" cap="none" strike="noStrike"/>
                    </a:p>
                  </a:txBody>
                  <a:tcPr marT="148200" marB="148200" marR="148200" marL="148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38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CAC, LTV e crescimento mensal de leads qualificados.</a:t>
                      </a:r>
                      <a:endParaRPr sz="1550" u="none" cap="none" strike="noStrike"/>
                    </a:p>
                  </a:txBody>
                  <a:tcPr marT="148200" marB="148200" marR="148200" marL="148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3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10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5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PMEs tradicionais</a:t>
                      </a:r>
                      <a:endParaRPr sz="1850" u="none" cap="none" strike="noStrike"/>
                    </a:p>
                  </a:txBody>
                  <a:tcPr marT="148200" marB="148200" marR="148200" marL="148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38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Empresas de 20 a 200 funcionários.</a:t>
                      </a:r>
                      <a:endParaRPr sz="1550" u="none" cap="none" strike="noStrike"/>
                    </a:p>
                  </a:txBody>
                  <a:tcPr marT="148200" marB="148200" marR="148200" marL="148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38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Marketing digital integrado (SEO, mídia paga, redes sociais).</a:t>
                      </a:r>
                      <a:endParaRPr sz="1550" u="none" cap="none" strike="noStrike"/>
                    </a:p>
                  </a:txBody>
                  <a:tcPr marT="148200" marB="148200" marR="148200" marL="148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38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Geração de leads, aumento de tráfego orgânico e taxa de conversão.</a:t>
                      </a:r>
                      <a:endParaRPr sz="1550" u="none" cap="none" strike="noStrike"/>
                    </a:p>
                  </a:txBody>
                  <a:tcPr marT="148200" marB="148200" marR="148200" marL="148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02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10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5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E-commerce</a:t>
                      </a:r>
                      <a:endParaRPr sz="1850" u="none" cap="none" strike="noStrike"/>
                    </a:p>
                  </a:txBody>
                  <a:tcPr marT="148200" marB="148200" marR="148200" marL="148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38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Lojas virtuais de médio porte (R$ 500k – R$ 5M/ano em vendas).</a:t>
                      </a:r>
                      <a:endParaRPr sz="1550" u="none" cap="none" strike="noStrike"/>
                    </a:p>
                  </a:txBody>
                  <a:tcPr marT="148200" marB="148200" marR="148200" marL="148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38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Estratégias de vendas online e campanhas multicanal.</a:t>
                      </a:r>
                      <a:endParaRPr sz="1550" u="none" cap="none" strike="noStrike"/>
                    </a:p>
                  </a:txBody>
                  <a:tcPr marT="148200" marB="148200" marR="148200" marL="148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38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ROAS, ticket médio e receita recorrente mensal.</a:t>
                      </a:r>
                      <a:endParaRPr sz="1550" u="none" cap="none" strike="noStrike"/>
                    </a:p>
                  </a:txBody>
                  <a:tcPr marT="148200" marB="148200" marR="148200" marL="148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11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10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5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Grandes marcas</a:t>
                      </a:r>
                      <a:endParaRPr sz="1850" u="none" cap="none" strike="noStrike"/>
                    </a:p>
                  </a:txBody>
                  <a:tcPr marT="148200" marB="148200" marR="148200" marL="148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38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Empresas nacionais e multinacionais com operações amplas.</a:t>
                      </a:r>
                      <a:endParaRPr sz="1550" u="none" cap="none" strike="noStrike"/>
                    </a:p>
                  </a:txBody>
                  <a:tcPr marT="148200" marB="148200" marR="148200" marL="148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38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Estratégia de marca + campanhas de grande escala.</a:t>
                      </a:r>
                      <a:endParaRPr sz="1550" u="none" cap="none" strike="noStrike"/>
                    </a:p>
                  </a:txBody>
                  <a:tcPr marT="148200" marB="148200" marR="148200" marL="148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38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Reconhecimento de marca e engajamento em campanhas</a:t>
                      </a:r>
                      <a:endParaRPr sz="1550" u="none" cap="none" strike="noStrike">
                        <a:solidFill>
                          <a:srgbClr val="24374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48200" marB="148200" marR="148200" marL="148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97" name="Google Shape;397;p13"/>
          <p:cNvSpPr txBox="1"/>
          <p:nvPr/>
        </p:nvSpPr>
        <p:spPr>
          <a:xfrm>
            <a:off x="1028700" y="6971753"/>
            <a:ext cx="5894624" cy="888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29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Onde a empresa deve concentrar seus esforços comerciais e de comunicação.</a:t>
            </a:r>
            <a:endParaRPr/>
          </a:p>
        </p:txBody>
      </p:sp>
      <p:sp>
        <p:nvSpPr>
          <p:cNvPr id="398" name="Google Shape;398;p13"/>
          <p:cNvSpPr/>
          <p:nvPr/>
        </p:nvSpPr>
        <p:spPr>
          <a:xfrm>
            <a:off x="1028700" y="6024016"/>
            <a:ext cx="404812" cy="404812"/>
          </a:xfrm>
          <a:custGeom>
            <a:rect b="b" l="l" r="r" t="t"/>
            <a:pathLst>
              <a:path extrusionOk="0" h="404812" w="404812">
                <a:moveTo>
                  <a:pt x="0" y="0"/>
                </a:moveTo>
                <a:lnTo>
                  <a:pt x="404813" y="0"/>
                </a:lnTo>
                <a:lnTo>
                  <a:pt x="404813" y="404812"/>
                </a:lnTo>
                <a:lnTo>
                  <a:pt x="0" y="404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13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400" name="Google Shape;400;p13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4"/>
          <p:cNvSpPr txBox="1"/>
          <p:nvPr/>
        </p:nvSpPr>
        <p:spPr>
          <a:xfrm>
            <a:off x="1045160" y="2803719"/>
            <a:ext cx="5894624" cy="2461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2.4 ICP (Ideal Customer Profile) por canal</a:t>
            </a:r>
            <a:endParaRPr/>
          </a:p>
        </p:txBody>
      </p:sp>
      <p:grpSp>
        <p:nvGrpSpPr>
          <p:cNvPr id="406" name="Google Shape;406;p14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407" name="Google Shape;407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4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9" name="Google Shape;409;p14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4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graphicFrame>
        <p:nvGraphicFramePr>
          <p:cNvPr id="411" name="Google Shape;411;p14"/>
          <p:cNvGraphicFramePr/>
          <p:nvPr/>
        </p:nvGraphicFramePr>
        <p:xfrm>
          <a:off x="7549448" y="2171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{1CF1BC00-48C3-43BC-B430-7C3D8B3CE2B8}</a:tableStyleId>
              </a:tblPr>
              <a:tblGrid>
                <a:gridCol w="1745525"/>
                <a:gridCol w="1948700"/>
                <a:gridCol w="1837325"/>
                <a:gridCol w="1870400"/>
                <a:gridCol w="2307875"/>
              </a:tblGrid>
              <a:tr h="686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Canal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Firmográficos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Tecnográficos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Autoridade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Critérios de 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Fit/No-Fit</a:t>
                      </a:r>
                      <a:endParaRPr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</a:tr>
              <a:tr h="1101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LinkedIn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Startups e PMEs com 20–200 colaboradores.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Uso de CRM e ferramentas de automação de marketing.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Fundadores, Heads de Marketing e Vendas.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Fit se busca estruturação de marketing; No-Fit se não tem orçamento definido.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97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Indicações/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3747"/>
                        </a:buClr>
                        <a:buSzPts val="1800"/>
                        <a:buFont typeface="Roboto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Parcerias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Empresas de serviços B2B.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Plataformas básicas de site e analytics.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Diretores comerciais e 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 marketing.</a:t>
                      </a:r>
                      <a:endParaRPr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Fit se tem histórico de investimento; No-Fit se busca apenas ações pontuais.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99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Instagram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E-commerces de médio porte.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Plataformas como Shopify, VTEX ou Nuvemshop.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Proprietários 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ou gestores de marketing digital.</a:t>
                      </a:r>
                      <a:endParaRPr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Fit se já investe e quer escalar; No-Fit se busca apenas produção orgânica.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01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Eventos e feiras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Grandes marcas nacionais e multinacionais.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Estruturas robustas de BI e mídia integrada.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3747"/>
                        </a:buClr>
                        <a:buSzPts val="1500"/>
                        <a:buFont typeface="Roboto"/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CMOs e diretores de branding (marca)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Fit se procura campanhas de  marca; No-Fit se busca apenas serviços pontuais.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12" name="Google Shape;412;p14"/>
          <p:cNvSpPr txBox="1"/>
          <p:nvPr/>
        </p:nvSpPr>
        <p:spPr>
          <a:xfrm>
            <a:off x="1045160" y="6940437"/>
            <a:ext cx="5584240" cy="1315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29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Detalhamento do ICP (Ideal Customer Profile ou Perfil de Cliente Ideal) em </a:t>
            </a:r>
            <a:endParaRPr/>
          </a:p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29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cada canal de aquisição.</a:t>
            </a:r>
            <a:endParaRPr/>
          </a:p>
        </p:txBody>
      </p:sp>
      <p:sp>
        <p:nvSpPr>
          <p:cNvPr id="413" name="Google Shape;413;p14"/>
          <p:cNvSpPr/>
          <p:nvPr/>
        </p:nvSpPr>
        <p:spPr>
          <a:xfrm>
            <a:off x="1045160" y="5992700"/>
            <a:ext cx="404812" cy="404812"/>
          </a:xfrm>
          <a:custGeom>
            <a:rect b="b" l="l" r="r" t="t"/>
            <a:pathLst>
              <a:path extrusionOk="0" h="404812" w="404812">
                <a:moveTo>
                  <a:pt x="0" y="0"/>
                </a:moveTo>
                <a:lnTo>
                  <a:pt x="404812" y="0"/>
                </a:lnTo>
                <a:lnTo>
                  <a:pt x="404812" y="404812"/>
                </a:lnTo>
                <a:lnTo>
                  <a:pt x="0" y="404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14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415" name="Google Shape;415;p14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43747"/>
        </a:solidFill>
      </p:bgPr>
    </p:bg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5"/>
          <p:cNvSpPr txBox="1"/>
          <p:nvPr/>
        </p:nvSpPr>
        <p:spPr>
          <a:xfrm>
            <a:off x="1067948" y="2047169"/>
            <a:ext cx="5894624" cy="1642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2.5 Personas &amp; jornada de compra</a:t>
            </a:r>
            <a:endParaRPr b="1" sz="5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21" name="Google Shape;421;p15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422" name="Google Shape;422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15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4" name="Google Shape;424;p15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15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graphicFrame>
        <p:nvGraphicFramePr>
          <p:cNvPr id="426" name="Google Shape;426;p15"/>
          <p:cNvGraphicFramePr/>
          <p:nvPr/>
        </p:nvGraphicFramePr>
        <p:xfrm>
          <a:off x="7675093" y="2247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{1CF1BC00-48C3-43BC-B430-7C3D8B3CE2B8}</a:tableStyleId>
              </a:tblPr>
              <a:tblGrid>
                <a:gridCol w="1745550"/>
                <a:gridCol w="1948725"/>
                <a:gridCol w="1837350"/>
                <a:gridCol w="1870425"/>
                <a:gridCol w="2488200"/>
              </a:tblGrid>
              <a:tr h="684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Persona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Dores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Motivações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Barreiras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Gatilhos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</a:tr>
              <a:tr h="1101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Renata, Diretora de Marketing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3747"/>
                        </a:buClr>
                        <a:buSzPts val="1400"/>
                        <a:buFont typeface="Roboto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Equipe interna pequena, não consegue executar todas as demandas. </a:t>
                      </a:r>
                      <a:endParaRPr sz="105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3747"/>
                        </a:buClr>
                        <a:buSzPts val="1400"/>
                        <a:buFont typeface="Roboto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Escalar geração de leads qualificados e profissionalizar o marketing.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3747"/>
                        </a:buClr>
                        <a:buSzPts val="1400"/>
                        <a:buFont typeface="Roboto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Estruturar marketing do zero com quem já provou resultado.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3747"/>
                        </a:buClr>
                        <a:buSzPts val="1400"/>
                        <a:buFont typeface="Roboto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Meta agressiva de vendas no trimestre e pressão por resultados rápidos.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97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Paulo, CEO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 startup</a:t>
                      </a:r>
                      <a:endParaRPr b="1" sz="1100" u="none" cap="none" strike="noStrike">
                        <a:solidFill>
                          <a:srgbClr val="24374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Já tentou fazer marketing sozinho e não funcionou. Perdendo espaço para concorrentes.</a:t>
                      </a:r>
                      <a:endParaRPr sz="105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3747"/>
                        </a:buClr>
                        <a:buSzPts val="1400"/>
                        <a:buFont typeface="Roboto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Estruturar marketing do zero com quem já provou resultado.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3747"/>
                        </a:buClr>
                        <a:buSzPts val="1400"/>
                        <a:buFont typeface="Roboto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Medo de escolher errado, já queimou dinheiro com freelancers.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3747"/>
                        </a:buClr>
                        <a:buSzPts val="1400"/>
                        <a:buFont typeface="Roboto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Rodada de investimento aprovada ou lançamento de produto um novo.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99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3747"/>
                        </a:buClr>
                        <a:buSzPts val="1800"/>
                        <a:buFont typeface="Roboto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Juliana, Gerente Comercial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Time de vendas reclama muito da qualidade dos leads. Dependência de indicação para fechar negócios.</a:t>
                      </a:r>
                      <a:endParaRPr sz="105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Criar um fluxo constante de leads qualificados para a equipe.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3747"/>
                        </a:buClr>
                        <a:buSzPts val="1400"/>
                        <a:buFont typeface="Roboto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Receio de agência não entender a complexidade do negócio B2B.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3747"/>
                        </a:buClr>
                        <a:buSzPts val="1400"/>
                        <a:buFont typeface="Roboto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Queda no pipeline ou perda de cliente importante.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01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Ricardo, Diretor Comercial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Marketing não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gera resultados mensuráveis. Difícil provar retorno do investimento.</a:t>
                      </a:r>
                      <a:endParaRPr sz="105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Ter previsibilidade de quantos leads vai gerar por mês.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3747"/>
                        </a:buClr>
                        <a:buSzPts val="1400"/>
                        <a:buFont typeface="Roboto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Contratos longos, quer testar antes de se comprometer.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3747"/>
                        </a:buClr>
                        <a:buSzPts val="1400"/>
                        <a:buFont typeface="Roboto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Participou de evento e viu case de sucesso similar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3747"/>
                        </a:buClr>
                        <a:buSzPts val="1400"/>
                        <a:buFont typeface="Roboto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ao dele.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27" name="Google Shape;427;p15"/>
          <p:cNvSpPr txBox="1"/>
          <p:nvPr/>
        </p:nvSpPr>
        <p:spPr>
          <a:xfrm>
            <a:off x="1051488" y="5155292"/>
            <a:ext cx="5894624" cy="35595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2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Dê um nome fictício e cargo para a persona, descreva os problemas que ela enfrenta no trabalho (dores), o que ela busca resolver contratando você (motivações), o que a impede de comprar agora (barreiras) e quais eventos fazem ela buscar uma solução neste momento (gatilhos). </a:t>
            </a:r>
            <a:endParaRPr/>
          </a:p>
        </p:txBody>
      </p:sp>
      <p:sp>
        <p:nvSpPr>
          <p:cNvPr id="428" name="Google Shape;428;p15"/>
          <p:cNvSpPr/>
          <p:nvPr/>
        </p:nvSpPr>
        <p:spPr>
          <a:xfrm>
            <a:off x="1051488" y="4207554"/>
            <a:ext cx="404812" cy="404812"/>
          </a:xfrm>
          <a:custGeom>
            <a:rect b="b" l="l" r="r" t="t"/>
            <a:pathLst>
              <a:path extrusionOk="0" h="404812" w="404812">
                <a:moveTo>
                  <a:pt x="0" y="0"/>
                </a:moveTo>
                <a:lnTo>
                  <a:pt x="404812" y="0"/>
                </a:lnTo>
                <a:lnTo>
                  <a:pt x="404812" y="404813"/>
                </a:lnTo>
                <a:lnTo>
                  <a:pt x="0" y="4048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15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430" name="Google Shape;430;p15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43747"/>
        </a:solidFill>
      </p:bgPr>
    </p:bg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oogle Shape;435;p16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436" name="Google Shape;436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16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8" name="Google Shape;438;p16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9" name="Google Shape;439;p16"/>
          <p:cNvGrpSpPr/>
          <p:nvPr/>
        </p:nvGrpSpPr>
        <p:grpSpPr>
          <a:xfrm>
            <a:off x="1080597" y="3459056"/>
            <a:ext cx="5257464" cy="5011352"/>
            <a:chOff x="0" y="-38100"/>
            <a:chExt cx="1387161" cy="1322225"/>
          </a:xfrm>
        </p:grpSpPr>
        <p:sp>
          <p:nvSpPr>
            <p:cNvPr id="440" name="Google Shape;440;p16"/>
            <p:cNvSpPr/>
            <p:nvPr/>
          </p:nvSpPr>
          <p:spPr>
            <a:xfrm>
              <a:off x="0" y="0"/>
              <a:ext cx="1387161" cy="1284125"/>
            </a:xfrm>
            <a:custGeom>
              <a:rect b="b" l="l" r="r" t="t"/>
              <a:pathLst>
                <a:path extrusionOk="0" h="1284125" w="1387161">
                  <a:moveTo>
                    <a:pt x="66265" y="0"/>
                  </a:moveTo>
                  <a:lnTo>
                    <a:pt x="1320896" y="0"/>
                  </a:lnTo>
                  <a:cubicBezTo>
                    <a:pt x="1357493" y="0"/>
                    <a:pt x="1387161" y="29668"/>
                    <a:pt x="1387161" y="66265"/>
                  </a:cubicBezTo>
                  <a:lnTo>
                    <a:pt x="1387161" y="1217860"/>
                  </a:lnTo>
                  <a:cubicBezTo>
                    <a:pt x="1387161" y="1254457"/>
                    <a:pt x="1357493" y="1284125"/>
                    <a:pt x="1320896" y="1284125"/>
                  </a:cubicBezTo>
                  <a:lnTo>
                    <a:pt x="66265" y="1284125"/>
                  </a:lnTo>
                  <a:cubicBezTo>
                    <a:pt x="48691" y="1284125"/>
                    <a:pt x="31836" y="1277144"/>
                    <a:pt x="19409" y="1264717"/>
                  </a:cubicBezTo>
                  <a:cubicBezTo>
                    <a:pt x="6981" y="1252290"/>
                    <a:pt x="0" y="1235435"/>
                    <a:pt x="0" y="1217860"/>
                  </a:cubicBezTo>
                  <a:lnTo>
                    <a:pt x="0" y="66265"/>
                  </a:lnTo>
                  <a:cubicBezTo>
                    <a:pt x="0" y="29668"/>
                    <a:pt x="29668" y="0"/>
                    <a:pt x="66265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16"/>
            <p:cNvSpPr txBox="1"/>
            <p:nvPr/>
          </p:nvSpPr>
          <p:spPr>
            <a:xfrm>
              <a:off x="0" y="-38100"/>
              <a:ext cx="1387161" cy="13222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2" name="Google Shape;442;p16"/>
          <p:cNvGrpSpPr/>
          <p:nvPr/>
        </p:nvGrpSpPr>
        <p:grpSpPr>
          <a:xfrm>
            <a:off x="1324442" y="6082531"/>
            <a:ext cx="1505456" cy="757293"/>
            <a:chOff x="-3443" y="-30907"/>
            <a:chExt cx="397209" cy="199809"/>
          </a:xfrm>
        </p:grpSpPr>
        <p:sp>
          <p:nvSpPr>
            <p:cNvPr id="443" name="Google Shape;443;p16"/>
            <p:cNvSpPr/>
            <p:nvPr/>
          </p:nvSpPr>
          <p:spPr>
            <a:xfrm>
              <a:off x="0" y="0"/>
              <a:ext cx="393766" cy="152184"/>
            </a:xfrm>
            <a:custGeom>
              <a:rect b="b" l="l" r="r" t="t"/>
              <a:pathLst>
                <a:path extrusionOk="0" h="152184" w="393766">
                  <a:moveTo>
                    <a:pt x="76092" y="0"/>
                  </a:moveTo>
                  <a:lnTo>
                    <a:pt x="317674" y="0"/>
                  </a:lnTo>
                  <a:cubicBezTo>
                    <a:pt x="337855" y="0"/>
                    <a:pt x="357209" y="8017"/>
                    <a:pt x="371479" y="22287"/>
                  </a:cubicBezTo>
                  <a:cubicBezTo>
                    <a:pt x="385749" y="36557"/>
                    <a:pt x="393766" y="55911"/>
                    <a:pt x="393766" y="76092"/>
                  </a:cubicBezTo>
                  <a:lnTo>
                    <a:pt x="393766" y="76092"/>
                  </a:lnTo>
                  <a:cubicBezTo>
                    <a:pt x="393766" y="118116"/>
                    <a:pt x="359698" y="152184"/>
                    <a:pt x="317674" y="152184"/>
                  </a:cubicBezTo>
                  <a:lnTo>
                    <a:pt x="76092" y="152184"/>
                  </a:lnTo>
                  <a:cubicBezTo>
                    <a:pt x="34067" y="152184"/>
                    <a:pt x="0" y="118116"/>
                    <a:pt x="0" y="76092"/>
                  </a:cubicBezTo>
                  <a:lnTo>
                    <a:pt x="0" y="76092"/>
                  </a:lnTo>
                  <a:cubicBezTo>
                    <a:pt x="0" y="34067"/>
                    <a:pt x="34067" y="0"/>
                    <a:pt x="760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6"/>
            <p:cNvSpPr txBox="1"/>
            <p:nvPr/>
          </p:nvSpPr>
          <p:spPr>
            <a:xfrm>
              <a:off x="-3443" y="-30907"/>
              <a:ext cx="393766" cy="1998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243747"/>
                  </a:solidFill>
                  <a:latin typeface="Roboto"/>
                  <a:ea typeface="Roboto"/>
                  <a:cs typeface="Roboto"/>
                  <a:sym typeface="Roboto"/>
                </a:rPr>
                <a:t>34 anos</a:t>
              </a:r>
              <a:endParaRPr sz="18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45" name="Google Shape;445;p16"/>
          <p:cNvGrpSpPr/>
          <p:nvPr/>
        </p:nvGrpSpPr>
        <p:grpSpPr>
          <a:xfrm>
            <a:off x="2960106" y="6082531"/>
            <a:ext cx="3134955" cy="757293"/>
            <a:chOff x="0" y="-30907"/>
            <a:chExt cx="827146" cy="199809"/>
          </a:xfrm>
        </p:grpSpPr>
        <p:sp>
          <p:nvSpPr>
            <p:cNvPr id="446" name="Google Shape;446;p16"/>
            <p:cNvSpPr/>
            <p:nvPr/>
          </p:nvSpPr>
          <p:spPr>
            <a:xfrm>
              <a:off x="0" y="0"/>
              <a:ext cx="823480" cy="152184"/>
            </a:xfrm>
            <a:custGeom>
              <a:rect b="b" l="l" r="r" t="t"/>
              <a:pathLst>
                <a:path extrusionOk="0" h="152184" w="823480">
                  <a:moveTo>
                    <a:pt x="76092" y="0"/>
                  </a:moveTo>
                  <a:lnTo>
                    <a:pt x="747388" y="0"/>
                  </a:lnTo>
                  <a:cubicBezTo>
                    <a:pt x="767569" y="0"/>
                    <a:pt x="786923" y="8017"/>
                    <a:pt x="801193" y="22287"/>
                  </a:cubicBezTo>
                  <a:cubicBezTo>
                    <a:pt x="815463" y="36557"/>
                    <a:pt x="823480" y="55911"/>
                    <a:pt x="823480" y="76092"/>
                  </a:cubicBezTo>
                  <a:lnTo>
                    <a:pt x="823480" y="76092"/>
                  </a:lnTo>
                  <a:cubicBezTo>
                    <a:pt x="823480" y="118116"/>
                    <a:pt x="789412" y="152184"/>
                    <a:pt x="747388" y="152184"/>
                  </a:cubicBezTo>
                  <a:lnTo>
                    <a:pt x="76092" y="152184"/>
                  </a:lnTo>
                  <a:cubicBezTo>
                    <a:pt x="34067" y="152184"/>
                    <a:pt x="0" y="118116"/>
                    <a:pt x="0" y="76092"/>
                  </a:cubicBezTo>
                  <a:lnTo>
                    <a:pt x="0" y="76092"/>
                  </a:lnTo>
                  <a:cubicBezTo>
                    <a:pt x="0" y="34067"/>
                    <a:pt x="34067" y="0"/>
                    <a:pt x="760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6"/>
            <p:cNvSpPr txBox="1"/>
            <p:nvPr/>
          </p:nvSpPr>
          <p:spPr>
            <a:xfrm>
              <a:off x="3666" y="-30907"/>
              <a:ext cx="823480" cy="1998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243747"/>
                  </a:solidFill>
                  <a:latin typeface="Roboto"/>
                  <a:ea typeface="Roboto"/>
                  <a:cs typeface="Roboto"/>
                  <a:sym typeface="Roboto"/>
                </a:rPr>
                <a:t>Startup de tecnologia</a:t>
              </a:r>
              <a:endParaRPr sz="18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48" name="Google Shape;448;p16"/>
          <p:cNvGrpSpPr/>
          <p:nvPr/>
        </p:nvGrpSpPr>
        <p:grpSpPr>
          <a:xfrm>
            <a:off x="1337491" y="6819015"/>
            <a:ext cx="4755240" cy="757293"/>
            <a:chOff x="0" y="-29341"/>
            <a:chExt cx="1254651" cy="199809"/>
          </a:xfrm>
        </p:grpSpPr>
        <p:sp>
          <p:nvSpPr>
            <p:cNvPr id="449" name="Google Shape;449;p16"/>
            <p:cNvSpPr/>
            <p:nvPr/>
          </p:nvSpPr>
          <p:spPr>
            <a:xfrm>
              <a:off x="0" y="0"/>
              <a:ext cx="1251600" cy="152184"/>
            </a:xfrm>
            <a:custGeom>
              <a:rect b="b" l="l" r="r" t="t"/>
              <a:pathLst>
                <a:path extrusionOk="0" h="152184" w="1251600">
                  <a:moveTo>
                    <a:pt x="76092" y="0"/>
                  </a:moveTo>
                  <a:lnTo>
                    <a:pt x="1175508" y="0"/>
                  </a:lnTo>
                  <a:cubicBezTo>
                    <a:pt x="1195689" y="0"/>
                    <a:pt x="1215043" y="8017"/>
                    <a:pt x="1229313" y="22287"/>
                  </a:cubicBezTo>
                  <a:cubicBezTo>
                    <a:pt x="1243583" y="36557"/>
                    <a:pt x="1251600" y="55911"/>
                    <a:pt x="1251600" y="76092"/>
                  </a:cubicBezTo>
                  <a:lnTo>
                    <a:pt x="1251600" y="76092"/>
                  </a:lnTo>
                  <a:cubicBezTo>
                    <a:pt x="1251600" y="118116"/>
                    <a:pt x="1217533" y="152184"/>
                    <a:pt x="1175508" y="152184"/>
                  </a:cubicBezTo>
                  <a:lnTo>
                    <a:pt x="76092" y="152184"/>
                  </a:lnTo>
                  <a:cubicBezTo>
                    <a:pt x="34067" y="152184"/>
                    <a:pt x="0" y="118116"/>
                    <a:pt x="0" y="76092"/>
                  </a:cubicBezTo>
                  <a:lnTo>
                    <a:pt x="0" y="76092"/>
                  </a:lnTo>
                  <a:cubicBezTo>
                    <a:pt x="0" y="34067"/>
                    <a:pt x="34067" y="0"/>
                    <a:pt x="760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6"/>
            <p:cNvSpPr txBox="1"/>
            <p:nvPr/>
          </p:nvSpPr>
          <p:spPr>
            <a:xfrm>
              <a:off x="3051" y="-29341"/>
              <a:ext cx="1251600" cy="1998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243747"/>
                  </a:solidFill>
                  <a:latin typeface="Roboto"/>
                  <a:ea typeface="Roboto"/>
                  <a:cs typeface="Roboto"/>
                  <a:sym typeface="Roboto"/>
                </a:rPr>
                <a:t>Seu objetivo é gerar resultados rápidos</a:t>
              </a:r>
              <a:endParaRPr sz="18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51" name="Google Shape;451;p16"/>
          <p:cNvSpPr txBox="1"/>
          <p:nvPr/>
        </p:nvSpPr>
        <p:spPr>
          <a:xfrm>
            <a:off x="1097057" y="1763863"/>
            <a:ext cx="11294750" cy="823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2.5 Personas &amp; jornada de compra</a:t>
            </a:r>
            <a:endParaRPr/>
          </a:p>
        </p:txBody>
      </p:sp>
      <p:sp>
        <p:nvSpPr>
          <p:cNvPr id="452" name="Google Shape;452;p16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453" name="Google Shape;453;p16"/>
          <p:cNvSpPr txBox="1"/>
          <p:nvPr/>
        </p:nvSpPr>
        <p:spPr>
          <a:xfrm>
            <a:off x="7209560" y="3799838"/>
            <a:ext cx="4822245" cy="352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9">
                <a:solidFill>
                  <a:srgbClr val="FF265C"/>
                </a:solidFill>
                <a:latin typeface="Roboto"/>
                <a:ea typeface="Roboto"/>
                <a:cs typeface="Roboto"/>
                <a:sym typeface="Roboto"/>
              </a:rPr>
              <a:t>Dores</a:t>
            </a:r>
            <a:endParaRPr/>
          </a:p>
        </p:txBody>
      </p:sp>
      <p:sp>
        <p:nvSpPr>
          <p:cNvPr id="454" name="Google Shape;454;p16"/>
          <p:cNvSpPr txBox="1"/>
          <p:nvPr/>
        </p:nvSpPr>
        <p:spPr>
          <a:xfrm>
            <a:off x="7047635" y="4261032"/>
            <a:ext cx="4822245" cy="7479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8603" lvl="1" marL="357206" marR="0" rtl="0" algn="l">
              <a:lnSpc>
                <a:spcPct val="1180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4"/>
              <a:buFont typeface="Arial"/>
              <a:buChar char="•"/>
            </a:pPr>
            <a:r>
              <a:rPr b="0" i="0" lang="en-US" sz="1654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Dificuldade em escalar geração de leads </a:t>
            </a:r>
            <a:endParaRPr/>
          </a:p>
          <a:p>
            <a:pPr indent="-178603" lvl="1" marL="357206" marR="0" rtl="0" algn="l">
              <a:lnSpc>
                <a:spcPct val="1180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4"/>
              <a:buFont typeface="Arial"/>
              <a:buChar char="•"/>
            </a:pPr>
            <a:r>
              <a:rPr b="0" i="0" lang="en-US" sz="1654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Falta de integração entre ferramentas </a:t>
            </a:r>
            <a:endParaRPr/>
          </a:p>
          <a:p>
            <a:pPr indent="-178603" lvl="1" marL="357206" marR="0" rtl="0" algn="l">
              <a:lnSpc>
                <a:spcPct val="1180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4"/>
              <a:buFont typeface="Arial"/>
              <a:buChar char="•"/>
            </a:pPr>
            <a:r>
              <a:rPr b="0" i="0" lang="en-US" sz="1654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Pressão por provar ROI das campanhas</a:t>
            </a:r>
            <a:endParaRPr/>
          </a:p>
        </p:txBody>
      </p:sp>
      <p:sp>
        <p:nvSpPr>
          <p:cNvPr id="455" name="Google Shape;455;p16"/>
          <p:cNvSpPr txBox="1"/>
          <p:nvPr/>
        </p:nvSpPr>
        <p:spPr>
          <a:xfrm>
            <a:off x="7209560" y="5359418"/>
            <a:ext cx="4822245" cy="352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9">
                <a:solidFill>
                  <a:srgbClr val="FF265C"/>
                </a:solidFill>
                <a:latin typeface="Roboto"/>
                <a:ea typeface="Roboto"/>
                <a:cs typeface="Roboto"/>
                <a:sym typeface="Roboto"/>
              </a:rPr>
              <a:t>Motivações</a:t>
            </a:r>
            <a:endParaRPr/>
          </a:p>
        </p:txBody>
      </p:sp>
      <p:sp>
        <p:nvSpPr>
          <p:cNvPr id="456" name="Google Shape;456;p16"/>
          <p:cNvSpPr txBox="1"/>
          <p:nvPr/>
        </p:nvSpPr>
        <p:spPr>
          <a:xfrm>
            <a:off x="1365732" y="4595431"/>
            <a:ext cx="4495372" cy="7380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9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Mariana Alves</a:t>
            </a:r>
            <a:endParaRPr/>
          </a:p>
        </p:txBody>
      </p:sp>
      <p:sp>
        <p:nvSpPr>
          <p:cNvPr id="457" name="Google Shape;457;p16"/>
          <p:cNvSpPr txBox="1"/>
          <p:nvPr/>
        </p:nvSpPr>
        <p:spPr>
          <a:xfrm>
            <a:off x="1364113" y="5506725"/>
            <a:ext cx="4495372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96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Head de Marketing</a:t>
            </a:r>
            <a:endParaRPr/>
          </a:p>
        </p:txBody>
      </p:sp>
      <p:sp>
        <p:nvSpPr>
          <p:cNvPr id="458" name="Google Shape;458;p16"/>
          <p:cNvSpPr txBox="1"/>
          <p:nvPr/>
        </p:nvSpPr>
        <p:spPr>
          <a:xfrm>
            <a:off x="7047635" y="5854331"/>
            <a:ext cx="4822245" cy="9958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8603" lvl="1" marL="357206" marR="0" rtl="0" algn="l">
              <a:lnSpc>
                <a:spcPct val="1180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4"/>
              <a:buFont typeface="Arial"/>
              <a:buChar char="•"/>
            </a:pPr>
            <a:r>
              <a:rPr b="0" i="0" lang="en-US" sz="1654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Mostrar resultados tangíveis </a:t>
            </a:r>
            <a:endParaRPr/>
          </a:p>
          <a:p>
            <a:pPr indent="-178603" lvl="1" marL="357206" marR="0" rtl="0" algn="l">
              <a:lnSpc>
                <a:spcPct val="1180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4"/>
              <a:buFont typeface="Arial"/>
              <a:buChar char="•"/>
            </a:pPr>
            <a:r>
              <a:rPr b="0" i="0" lang="en-US" sz="1654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Otimizar tempo do time com automação</a:t>
            </a:r>
            <a:endParaRPr/>
          </a:p>
          <a:p>
            <a:pPr indent="-178603" lvl="1" marL="357206" marR="0" rtl="0" algn="l">
              <a:lnSpc>
                <a:spcPct val="1180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4"/>
              <a:buFont typeface="Arial"/>
              <a:buChar char="•"/>
            </a:pPr>
            <a:r>
              <a:rPr b="0" i="0" lang="en-US" sz="1654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Ganhar previsibilidade no funil de vendas</a:t>
            </a:r>
            <a:endParaRPr/>
          </a:p>
          <a:p>
            <a:pPr indent="0" lvl="0" marL="0" marR="0" rtl="0" algn="l">
              <a:lnSpc>
                <a:spcPct val="118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4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9" name="Google Shape;459;p16"/>
          <p:cNvSpPr txBox="1"/>
          <p:nvPr/>
        </p:nvSpPr>
        <p:spPr>
          <a:xfrm>
            <a:off x="7209560" y="7021643"/>
            <a:ext cx="4822245" cy="352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9">
                <a:solidFill>
                  <a:srgbClr val="FF265C"/>
                </a:solidFill>
                <a:latin typeface="Roboto"/>
                <a:ea typeface="Roboto"/>
                <a:cs typeface="Roboto"/>
                <a:sym typeface="Roboto"/>
              </a:rPr>
              <a:t>Barreiras</a:t>
            </a:r>
            <a:endParaRPr/>
          </a:p>
        </p:txBody>
      </p:sp>
      <p:sp>
        <p:nvSpPr>
          <p:cNvPr id="460" name="Google Shape;460;p16"/>
          <p:cNvSpPr txBox="1"/>
          <p:nvPr/>
        </p:nvSpPr>
        <p:spPr>
          <a:xfrm>
            <a:off x="7047635" y="7516556"/>
            <a:ext cx="4822245" cy="7479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8603" lvl="1" marL="357206" marR="0" rtl="0" algn="l">
              <a:lnSpc>
                <a:spcPct val="1180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4"/>
              <a:buFont typeface="Arial"/>
              <a:buChar char="•"/>
            </a:pPr>
            <a:r>
              <a:rPr b="0" i="0" lang="en-US" sz="1654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Orçamento limitado</a:t>
            </a:r>
            <a:endParaRPr/>
          </a:p>
          <a:p>
            <a:pPr indent="-178603" lvl="1" marL="357206" marR="0" rtl="0" algn="l">
              <a:lnSpc>
                <a:spcPct val="1180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4"/>
              <a:buFont typeface="Arial"/>
              <a:buChar char="•"/>
            </a:pPr>
            <a:r>
              <a:rPr b="0" i="0" lang="en-US" sz="1654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Resistência interna à troca de fornecedores</a:t>
            </a:r>
            <a:endParaRPr/>
          </a:p>
          <a:p>
            <a:pPr indent="-178603" lvl="1" marL="357206" marR="0" rtl="0" algn="l">
              <a:lnSpc>
                <a:spcPct val="1180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4"/>
              <a:buFont typeface="Arial"/>
              <a:buChar char="•"/>
            </a:pPr>
            <a:r>
              <a:rPr b="0" i="0" lang="en-US" sz="1654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Processos ainda pouco estruturados</a:t>
            </a:r>
            <a:endParaRPr/>
          </a:p>
        </p:txBody>
      </p:sp>
      <p:sp>
        <p:nvSpPr>
          <p:cNvPr id="461" name="Google Shape;461;p16"/>
          <p:cNvSpPr txBox="1"/>
          <p:nvPr/>
        </p:nvSpPr>
        <p:spPr>
          <a:xfrm>
            <a:off x="12420595" y="3799838"/>
            <a:ext cx="4822245" cy="352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9">
                <a:solidFill>
                  <a:srgbClr val="FF265C"/>
                </a:solidFill>
                <a:latin typeface="Roboto"/>
                <a:ea typeface="Roboto"/>
                <a:cs typeface="Roboto"/>
                <a:sym typeface="Roboto"/>
              </a:rPr>
              <a:t>Gatilhos</a:t>
            </a:r>
            <a:endParaRPr/>
          </a:p>
        </p:txBody>
      </p:sp>
      <p:sp>
        <p:nvSpPr>
          <p:cNvPr id="462" name="Google Shape;462;p16"/>
          <p:cNvSpPr txBox="1"/>
          <p:nvPr/>
        </p:nvSpPr>
        <p:spPr>
          <a:xfrm>
            <a:off x="12258670" y="4261032"/>
            <a:ext cx="4822245" cy="7479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8603" lvl="1" marL="357206" marR="0" rtl="0" algn="l">
              <a:lnSpc>
                <a:spcPct val="1180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4"/>
              <a:buFont typeface="Arial"/>
              <a:buChar char="•"/>
            </a:pPr>
            <a:r>
              <a:rPr b="0" i="0" lang="en-US" sz="1654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Meta agressiva de crescimento</a:t>
            </a:r>
            <a:endParaRPr/>
          </a:p>
          <a:p>
            <a:pPr indent="-178603" lvl="1" marL="357206" marR="0" rtl="0" algn="l">
              <a:lnSpc>
                <a:spcPct val="1180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4"/>
              <a:buFont typeface="Arial"/>
              <a:buChar char="•"/>
            </a:pPr>
            <a:r>
              <a:rPr b="0" i="0" lang="en-US" sz="1654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Insatisfação com agência ou parceiro atual</a:t>
            </a:r>
            <a:endParaRPr/>
          </a:p>
          <a:p>
            <a:pPr indent="-178603" lvl="1" marL="357206" marR="0" rtl="0" algn="l">
              <a:lnSpc>
                <a:spcPct val="1180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4"/>
              <a:buFont typeface="Arial"/>
              <a:buChar char="•"/>
            </a:pPr>
            <a:r>
              <a:rPr b="0" i="0" lang="en-US" sz="1654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Novo investimento ou rodada de captação </a:t>
            </a:r>
            <a:endParaRPr/>
          </a:p>
        </p:txBody>
      </p:sp>
      <p:sp>
        <p:nvSpPr>
          <p:cNvPr id="463" name="Google Shape;463;p16"/>
          <p:cNvSpPr txBox="1"/>
          <p:nvPr/>
        </p:nvSpPr>
        <p:spPr>
          <a:xfrm>
            <a:off x="12420595" y="5359418"/>
            <a:ext cx="4822245" cy="352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9">
                <a:solidFill>
                  <a:srgbClr val="FF265C"/>
                </a:solidFill>
                <a:latin typeface="Roboto"/>
                <a:ea typeface="Roboto"/>
                <a:cs typeface="Roboto"/>
                <a:sym typeface="Roboto"/>
              </a:rPr>
              <a:t>Conteúdos-chave</a:t>
            </a:r>
            <a:endParaRPr/>
          </a:p>
        </p:txBody>
      </p:sp>
      <p:sp>
        <p:nvSpPr>
          <p:cNvPr id="464" name="Google Shape;464;p16"/>
          <p:cNvSpPr txBox="1"/>
          <p:nvPr/>
        </p:nvSpPr>
        <p:spPr>
          <a:xfrm>
            <a:off x="12258670" y="5854331"/>
            <a:ext cx="4822245" cy="15277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8435" lvl="1" marL="356870" marR="0" rtl="0" algn="l">
              <a:lnSpc>
                <a:spcPct val="11830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Arial"/>
              <a:buChar char="•"/>
            </a:pPr>
            <a:r>
              <a:rPr b="0" i="0" lang="en-US" sz="16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Cases de sucesso em startups similares</a:t>
            </a:r>
            <a:endParaRPr b="0" i="0" sz="16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78435" lvl="1" marL="356870" marR="0" rtl="0" algn="l">
              <a:lnSpc>
                <a:spcPct val="11830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Arial"/>
              <a:buChar char="•"/>
            </a:pPr>
            <a:r>
              <a:rPr b="0" i="0" lang="en-US" sz="16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Artigos sobre automação e ROI em marketing</a:t>
            </a:r>
            <a:endParaRPr b="0" i="0" sz="16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78435" lvl="1" marL="356870" marR="0" rtl="0" algn="l">
              <a:lnSpc>
                <a:spcPct val="11830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Arial"/>
              <a:buChar char="•"/>
            </a:pPr>
            <a:r>
              <a:rPr b="0" i="0" lang="en-US" sz="16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Webinars com especialistas em geração de demanda</a:t>
            </a:r>
            <a:endParaRPr b="0" i="0" sz="16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8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4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5" name="Google Shape;465;p16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466" name="Google Shape;466;p16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43747"/>
        </a:solidFill>
      </p:bgPr>
    </p:bg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" name="Google Shape;471;p17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472" name="Google Shape;472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17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4" name="Google Shape;474;p17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5" name="Google Shape;475;p17"/>
          <p:cNvGrpSpPr/>
          <p:nvPr/>
        </p:nvGrpSpPr>
        <p:grpSpPr>
          <a:xfrm>
            <a:off x="1080597" y="3459056"/>
            <a:ext cx="5257464" cy="5011352"/>
            <a:chOff x="0" y="-38100"/>
            <a:chExt cx="1387161" cy="1322225"/>
          </a:xfrm>
        </p:grpSpPr>
        <p:sp>
          <p:nvSpPr>
            <p:cNvPr id="476" name="Google Shape;476;p17"/>
            <p:cNvSpPr/>
            <p:nvPr/>
          </p:nvSpPr>
          <p:spPr>
            <a:xfrm>
              <a:off x="0" y="0"/>
              <a:ext cx="1387161" cy="1284125"/>
            </a:xfrm>
            <a:custGeom>
              <a:rect b="b" l="l" r="r" t="t"/>
              <a:pathLst>
                <a:path extrusionOk="0" h="1284125" w="1387161">
                  <a:moveTo>
                    <a:pt x="66265" y="0"/>
                  </a:moveTo>
                  <a:lnTo>
                    <a:pt x="1320896" y="0"/>
                  </a:lnTo>
                  <a:cubicBezTo>
                    <a:pt x="1357493" y="0"/>
                    <a:pt x="1387161" y="29668"/>
                    <a:pt x="1387161" y="66265"/>
                  </a:cubicBezTo>
                  <a:lnTo>
                    <a:pt x="1387161" y="1217860"/>
                  </a:lnTo>
                  <a:cubicBezTo>
                    <a:pt x="1387161" y="1254457"/>
                    <a:pt x="1357493" y="1284125"/>
                    <a:pt x="1320896" y="1284125"/>
                  </a:cubicBezTo>
                  <a:lnTo>
                    <a:pt x="66265" y="1284125"/>
                  </a:lnTo>
                  <a:cubicBezTo>
                    <a:pt x="48691" y="1284125"/>
                    <a:pt x="31836" y="1277144"/>
                    <a:pt x="19409" y="1264717"/>
                  </a:cubicBezTo>
                  <a:cubicBezTo>
                    <a:pt x="6981" y="1252290"/>
                    <a:pt x="0" y="1235435"/>
                    <a:pt x="0" y="1217860"/>
                  </a:cubicBezTo>
                  <a:lnTo>
                    <a:pt x="0" y="66265"/>
                  </a:lnTo>
                  <a:cubicBezTo>
                    <a:pt x="0" y="29668"/>
                    <a:pt x="29668" y="0"/>
                    <a:pt x="66265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17"/>
            <p:cNvSpPr txBox="1"/>
            <p:nvPr/>
          </p:nvSpPr>
          <p:spPr>
            <a:xfrm>
              <a:off x="0" y="-38100"/>
              <a:ext cx="1387161" cy="13222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8" name="Google Shape;478;p17"/>
          <p:cNvGrpSpPr/>
          <p:nvPr/>
        </p:nvGrpSpPr>
        <p:grpSpPr>
          <a:xfrm>
            <a:off x="1337491" y="6092002"/>
            <a:ext cx="1492407" cy="757293"/>
            <a:chOff x="0" y="-28408"/>
            <a:chExt cx="393766" cy="199809"/>
          </a:xfrm>
        </p:grpSpPr>
        <p:sp>
          <p:nvSpPr>
            <p:cNvPr id="479" name="Google Shape;479;p17"/>
            <p:cNvSpPr/>
            <p:nvPr/>
          </p:nvSpPr>
          <p:spPr>
            <a:xfrm>
              <a:off x="0" y="0"/>
              <a:ext cx="393766" cy="152184"/>
            </a:xfrm>
            <a:custGeom>
              <a:rect b="b" l="l" r="r" t="t"/>
              <a:pathLst>
                <a:path extrusionOk="0" h="152184" w="393766">
                  <a:moveTo>
                    <a:pt x="76092" y="0"/>
                  </a:moveTo>
                  <a:lnTo>
                    <a:pt x="317674" y="0"/>
                  </a:lnTo>
                  <a:cubicBezTo>
                    <a:pt x="337855" y="0"/>
                    <a:pt x="357209" y="8017"/>
                    <a:pt x="371479" y="22287"/>
                  </a:cubicBezTo>
                  <a:cubicBezTo>
                    <a:pt x="385749" y="36557"/>
                    <a:pt x="393766" y="55911"/>
                    <a:pt x="393766" y="76092"/>
                  </a:cubicBezTo>
                  <a:lnTo>
                    <a:pt x="393766" y="76092"/>
                  </a:lnTo>
                  <a:cubicBezTo>
                    <a:pt x="393766" y="118116"/>
                    <a:pt x="359698" y="152184"/>
                    <a:pt x="317674" y="152184"/>
                  </a:cubicBezTo>
                  <a:lnTo>
                    <a:pt x="76092" y="152184"/>
                  </a:lnTo>
                  <a:cubicBezTo>
                    <a:pt x="34067" y="152184"/>
                    <a:pt x="0" y="118116"/>
                    <a:pt x="0" y="76092"/>
                  </a:cubicBezTo>
                  <a:lnTo>
                    <a:pt x="0" y="76092"/>
                  </a:lnTo>
                  <a:cubicBezTo>
                    <a:pt x="0" y="34067"/>
                    <a:pt x="34067" y="0"/>
                    <a:pt x="760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7"/>
            <p:cNvSpPr txBox="1"/>
            <p:nvPr/>
          </p:nvSpPr>
          <p:spPr>
            <a:xfrm>
              <a:off x="0" y="-28408"/>
              <a:ext cx="393766" cy="1998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243747"/>
                  </a:solidFill>
                  <a:latin typeface="Roboto"/>
                  <a:ea typeface="Roboto"/>
                  <a:cs typeface="Roboto"/>
                  <a:sym typeface="Roboto"/>
                </a:rPr>
                <a:t>45 anos</a:t>
              </a:r>
              <a:endParaRPr sz="18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81" name="Google Shape;481;p17"/>
          <p:cNvGrpSpPr/>
          <p:nvPr/>
        </p:nvGrpSpPr>
        <p:grpSpPr>
          <a:xfrm>
            <a:off x="2960106" y="6092002"/>
            <a:ext cx="3137578" cy="757293"/>
            <a:chOff x="0" y="-28408"/>
            <a:chExt cx="827838" cy="199809"/>
          </a:xfrm>
        </p:grpSpPr>
        <p:sp>
          <p:nvSpPr>
            <p:cNvPr id="482" name="Google Shape;482;p17"/>
            <p:cNvSpPr/>
            <p:nvPr/>
          </p:nvSpPr>
          <p:spPr>
            <a:xfrm>
              <a:off x="0" y="0"/>
              <a:ext cx="823480" cy="152184"/>
            </a:xfrm>
            <a:custGeom>
              <a:rect b="b" l="l" r="r" t="t"/>
              <a:pathLst>
                <a:path extrusionOk="0" h="152184" w="823480">
                  <a:moveTo>
                    <a:pt x="76092" y="0"/>
                  </a:moveTo>
                  <a:lnTo>
                    <a:pt x="747388" y="0"/>
                  </a:lnTo>
                  <a:cubicBezTo>
                    <a:pt x="767569" y="0"/>
                    <a:pt x="786923" y="8017"/>
                    <a:pt x="801193" y="22287"/>
                  </a:cubicBezTo>
                  <a:cubicBezTo>
                    <a:pt x="815463" y="36557"/>
                    <a:pt x="823480" y="55911"/>
                    <a:pt x="823480" y="76092"/>
                  </a:cubicBezTo>
                  <a:lnTo>
                    <a:pt x="823480" y="76092"/>
                  </a:lnTo>
                  <a:cubicBezTo>
                    <a:pt x="823480" y="118116"/>
                    <a:pt x="789412" y="152184"/>
                    <a:pt x="747388" y="152184"/>
                  </a:cubicBezTo>
                  <a:lnTo>
                    <a:pt x="76092" y="152184"/>
                  </a:lnTo>
                  <a:cubicBezTo>
                    <a:pt x="34067" y="152184"/>
                    <a:pt x="0" y="118116"/>
                    <a:pt x="0" y="76092"/>
                  </a:cubicBezTo>
                  <a:lnTo>
                    <a:pt x="0" y="76092"/>
                  </a:lnTo>
                  <a:cubicBezTo>
                    <a:pt x="0" y="34067"/>
                    <a:pt x="34067" y="0"/>
                    <a:pt x="760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17"/>
            <p:cNvSpPr txBox="1"/>
            <p:nvPr/>
          </p:nvSpPr>
          <p:spPr>
            <a:xfrm>
              <a:off x="4358" y="-28408"/>
              <a:ext cx="823480" cy="1998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243747"/>
                  </a:solidFill>
                  <a:latin typeface="Roboto"/>
                  <a:ea typeface="Roboto"/>
                  <a:cs typeface="Roboto"/>
                  <a:sym typeface="Roboto"/>
                </a:rPr>
                <a:t>PME do setor de serviços</a:t>
              </a:r>
              <a:endParaRPr sz="18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84" name="Google Shape;484;p17"/>
          <p:cNvGrpSpPr/>
          <p:nvPr/>
        </p:nvGrpSpPr>
        <p:grpSpPr>
          <a:xfrm>
            <a:off x="1337491" y="6809801"/>
            <a:ext cx="4770298" cy="757293"/>
            <a:chOff x="0" y="-31772"/>
            <a:chExt cx="1258624" cy="199809"/>
          </a:xfrm>
        </p:grpSpPr>
        <p:sp>
          <p:nvSpPr>
            <p:cNvPr id="485" name="Google Shape;485;p17"/>
            <p:cNvSpPr/>
            <p:nvPr/>
          </p:nvSpPr>
          <p:spPr>
            <a:xfrm>
              <a:off x="0" y="0"/>
              <a:ext cx="1251600" cy="152184"/>
            </a:xfrm>
            <a:custGeom>
              <a:rect b="b" l="l" r="r" t="t"/>
              <a:pathLst>
                <a:path extrusionOk="0" h="152184" w="1251600">
                  <a:moveTo>
                    <a:pt x="76092" y="0"/>
                  </a:moveTo>
                  <a:lnTo>
                    <a:pt x="1175508" y="0"/>
                  </a:lnTo>
                  <a:cubicBezTo>
                    <a:pt x="1195689" y="0"/>
                    <a:pt x="1215043" y="8017"/>
                    <a:pt x="1229313" y="22287"/>
                  </a:cubicBezTo>
                  <a:cubicBezTo>
                    <a:pt x="1243583" y="36557"/>
                    <a:pt x="1251600" y="55911"/>
                    <a:pt x="1251600" y="76092"/>
                  </a:cubicBezTo>
                  <a:lnTo>
                    <a:pt x="1251600" y="76092"/>
                  </a:lnTo>
                  <a:cubicBezTo>
                    <a:pt x="1251600" y="118116"/>
                    <a:pt x="1217533" y="152184"/>
                    <a:pt x="1175508" y="152184"/>
                  </a:cubicBezTo>
                  <a:lnTo>
                    <a:pt x="76092" y="152184"/>
                  </a:lnTo>
                  <a:cubicBezTo>
                    <a:pt x="34067" y="152184"/>
                    <a:pt x="0" y="118116"/>
                    <a:pt x="0" y="76092"/>
                  </a:cubicBezTo>
                  <a:lnTo>
                    <a:pt x="0" y="76092"/>
                  </a:lnTo>
                  <a:cubicBezTo>
                    <a:pt x="0" y="34067"/>
                    <a:pt x="34067" y="0"/>
                    <a:pt x="760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17"/>
            <p:cNvSpPr txBox="1"/>
            <p:nvPr/>
          </p:nvSpPr>
          <p:spPr>
            <a:xfrm>
              <a:off x="7024" y="-31772"/>
              <a:ext cx="1251600" cy="1998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243747"/>
                  </a:solidFill>
                  <a:latin typeface="Roboto"/>
                  <a:ea typeface="Roboto"/>
                  <a:cs typeface="Roboto"/>
                  <a:sym typeface="Roboto"/>
                </a:rPr>
                <a:t>Quer atrair clientes além das indicações</a:t>
              </a:r>
              <a:endParaRPr sz="18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87" name="Google Shape;487;p17"/>
          <p:cNvSpPr txBox="1"/>
          <p:nvPr/>
        </p:nvSpPr>
        <p:spPr>
          <a:xfrm>
            <a:off x="1097057" y="1763863"/>
            <a:ext cx="11294750" cy="823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2.5 Personas &amp; jornada de compra</a:t>
            </a:r>
            <a:endParaRPr/>
          </a:p>
        </p:txBody>
      </p:sp>
      <p:sp>
        <p:nvSpPr>
          <p:cNvPr id="488" name="Google Shape;488;p17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489" name="Google Shape;489;p17"/>
          <p:cNvSpPr txBox="1"/>
          <p:nvPr/>
        </p:nvSpPr>
        <p:spPr>
          <a:xfrm>
            <a:off x="7209560" y="3799838"/>
            <a:ext cx="4822245" cy="352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9">
                <a:solidFill>
                  <a:srgbClr val="FF265C"/>
                </a:solidFill>
                <a:latin typeface="Roboto"/>
                <a:ea typeface="Roboto"/>
                <a:cs typeface="Roboto"/>
                <a:sym typeface="Roboto"/>
              </a:rPr>
              <a:t>Dores</a:t>
            </a:r>
            <a:endParaRPr/>
          </a:p>
        </p:txBody>
      </p:sp>
      <p:sp>
        <p:nvSpPr>
          <p:cNvPr id="490" name="Google Shape;490;p17"/>
          <p:cNvSpPr txBox="1"/>
          <p:nvPr/>
        </p:nvSpPr>
        <p:spPr>
          <a:xfrm>
            <a:off x="7047635" y="4261032"/>
            <a:ext cx="4822245" cy="7479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8603" lvl="1" marL="357206" marR="0" rtl="0" algn="l">
              <a:lnSpc>
                <a:spcPct val="1180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4"/>
              <a:buFont typeface="Arial"/>
              <a:buChar char="•"/>
            </a:pPr>
            <a:r>
              <a:rPr b="0" i="0" lang="en-US" sz="1654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Gera poucos leads fora do boca a boca</a:t>
            </a:r>
            <a:endParaRPr/>
          </a:p>
          <a:p>
            <a:pPr indent="-178603" lvl="1" marL="357206" marR="0" rtl="0" algn="l">
              <a:lnSpc>
                <a:spcPct val="1180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4"/>
              <a:buFont typeface="Arial"/>
              <a:buChar char="•"/>
            </a:pPr>
            <a:r>
              <a:rPr b="0" i="0" lang="en-US" sz="1654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Não consegue medir retorno do marketing </a:t>
            </a:r>
            <a:endParaRPr/>
          </a:p>
          <a:p>
            <a:pPr indent="-178603" lvl="1" marL="357206" marR="0" rtl="0" algn="l">
              <a:lnSpc>
                <a:spcPct val="1180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4"/>
              <a:buFont typeface="Arial"/>
              <a:buChar char="•"/>
            </a:pPr>
            <a:r>
              <a:rPr b="0" i="0" lang="en-US" sz="1654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Concorrência mais digitalizada </a:t>
            </a:r>
            <a:endParaRPr/>
          </a:p>
        </p:txBody>
      </p:sp>
      <p:sp>
        <p:nvSpPr>
          <p:cNvPr id="491" name="Google Shape;491;p17"/>
          <p:cNvSpPr txBox="1"/>
          <p:nvPr/>
        </p:nvSpPr>
        <p:spPr>
          <a:xfrm>
            <a:off x="7209560" y="5359418"/>
            <a:ext cx="4822245" cy="352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9">
                <a:solidFill>
                  <a:srgbClr val="FF265C"/>
                </a:solidFill>
                <a:latin typeface="Roboto"/>
                <a:ea typeface="Roboto"/>
                <a:cs typeface="Roboto"/>
                <a:sym typeface="Roboto"/>
              </a:rPr>
              <a:t>Motivações</a:t>
            </a:r>
            <a:endParaRPr/>
          </a:p>
        </p:txBody>
      </p:sp>
      <p:sp>
        <p:nvSpPr>
          <p:cNvPr id="492" name="Google Shape;492;p17"/>
          <p:cNvSpPr txBox="1"/>
          <p:nvPr/>
        </p:nvSpPr>
        <p:spPr>
          <a:xfrm>
            <a:off x="1365732" y="4595431"/>
            <a:ext cx="4495372" cy="7380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9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Carlos Mendes</a:t>
            </a:r>
            <a:endParaRPr/>
          </a:p>
        </p:txBody>
      </p:sp>
      <p:sp>
        <p:nvSpPr>
          <p:cNvPr id="493" name="Google Shape;493;p17"/>
          <p:cNvSpPr txBox="1"/>
          <p:nvPr/>
        </p:nvSpPr>
        <p:spPr>
          <a:xfrm>
            <a:off x="1364113" y="5506725"/>
            <a:ext cx="4495372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96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Diretor Comercial</a:t>
            </a:r>
            <a:endParaRPr/>
          </a:p>
        </p:txBody>
      </p:sp>
      <p:sp>
        <p:nvSpPr>
          <p:cNvPr id="494" name="Google Shape;494;p17"/>
          <p:cNvSpPr txBox="1"/>
          <p:nvPr/>
        </p:nvSpPr>
        <p:spPr>
          <a:xfrm>
            <a:off x="7047635" y="5854331"/>
            <a:ext cx="4822245" cy="7479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8603" lvl="1" marL="357206" marR="0" rtl="0" algn="l">
              <a:lnSpc>
                <a:spcPct val="1180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4"/>
              <a:buFont typeface="Arial"/>
              <a:buChar char="•"/>
            </a:pPr>
            <a:r>
              <a:rPr b="0" i="0" lang="en-US" sz="1654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Aumentar a carteira de clientes </a:t>
            </a:r>
            <a:endParaRPr/>
          </a:p>
          <a:p>
            <a:pPr indent="-178603" lvl="1" marL="357206" marR="0" rtl="0" algn="l">
              <a:lnSpc>
                <a:spcPct val="1180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4"/>
              <a:buFont typeface="Arial"/>
              <a:buChar char="•"/>
            </a:pPr>
            <a:r>
              <a:rPr b="0" i="0" lang="en-US" sz="1654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Profissionalizar o marketing da empresa</a:t>
            </a:r>
            <a:endParaRPr/>
          </a:p>
          <a:p>
            <a:pPr indent="-178603" lvl="1" marL="357206" marR="0" rtl="0" algn="l">
              <a:lnSpc>
                <a:spcPct val="1180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4"/>
              <a:buFont typeface="Arial"/>
              <a:buChar char="•"/>
            </a:pPr>
            <a:r>
              <a:rPr b="0" i="0" lang="en-US" sz="1654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Ter relatórios que comprovem resultados</a:t>
            </a:r>
            <a:endParaRPr/>
          </a:p>
        </p:txBody>
      </p:sp>
      <p:sp>
        <p:nvSpPr>
          <p:cNvPr id="495" name="Google Shape;495;p17"/>
          <p:cNvSpPr txBox="1"/>
          <p:nvPr/>
        </p:nvSpPr>
        <p:spPr>
          <a:xfrm>
            <a:off x="7209560" y="7021643"/>
            <a:ext cx="4822245" cy="352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9">
                <a:solidFill>
                  <a:srgbClr val="FF265C"/>
                </a:solidFill>
                <a:latin typeface="Roboto"/>
                <a:ea typeface="Roboto"/>
                <a:cs typeface="Roboto"/>
                <a:sym typeface="Roboto"/>
              </a:rPr>
              <a:t>Barreiras</a:t>
            </a:r>
            <a:endParaRPr/>
          </a:p>
        </p:txBody>
      </p:sp>
      <p:sp>
        <p:nvSpPr>
          <p:cNvPr id="496" name="Google Shape;496;p17"/>
          <p:cNvSpPr txBox="1"/>
          <p:nvPr/>
        </p:nvSpPr>
        <p:spPr>
          <a:xfrm>
            <a:off x="7047635" y="7516556"/>
            <a:ext cx="4822245" cy="7479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8603" lvl="1" marL="357206" marR="0" rtl="0" algn="l">
              <a:lnSpc>
                <a:spcPct val="1180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4"/>
              <a:buFont typeface="Arial"/>
              <a:buChar char="•"/>
            </a:pPr>
            <a:r>
              <a:rPr b="0" i="0" lang="en-US" sz="1654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Resistência a investir em marketing digital</a:t>
            </a:r>
            <a:endParaRPr/>
          </a:p>
          <a:p>
            <a:pPr indent="-178603" lvl="1" marL="357206" marR="0" rtl="0" algn="l">
              <a:lnSpc>
                <a:spcPct val="1180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4"/>
              <a:buFont typeface="Arial"/>
              <a:buChar char="•"/>
            </a:pPr>
            <a:r>
              <a:rPr b="0" i="0" lang="en-US" sz="1654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Time pouco familiarizado com ferramentas </a:t>
            </a:r>
            <a:endParaRPr/>
          </a:p>
          <a:p>
            <a:pPr indent="-178603" lvl="1" marL="357206" marR="0" rtl="0" algn="l">
              <a:lnSpc>
                <a:spcPct val="1180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4"/>
              <a:buFont typeface="Arial"/>
              <a:buChar char="•"/>
            </a:pPr>
            <a:r>
              <a:rPr b="0" i="0" lang="en-US" sz="1654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Expectativa de resultado imediato</a:t>
            </a:r>
            <a:endParaRPr/>
          </a:p>
        </p:txBody>
      </p:sp>
      <p:sp>
        <p:nvSpPr>
          <p:cNvPr id="497" name="Google Shape;497;p17"/>
          <p:cNvSpPr txBox="1"/>
          <p:nvPr/>
        </p:nvSpPr>
        <p:spPr>
          <a:xfrm>
            <a:off x="12420595" y="3799838"/>
            <a:ext cx="4822245" cy="352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9">
                <a:solidFill>
                  <a:srgbClr val="FF265C"/>
                </a:solidFill>
                <a:latin typeface="Roboto"/>
                <a:ea typeface="Roboto"/>
                <a:cs typeface="Roboto"/>
                <a:sym typeface="Roboto"/>
              </a:rPr>
              <a:t>Gatilhos</a:t>
            </a:r>
            <a:endParaRPr/>
          </a:p>
        </p:txBody>
      </p:sp>
      <p:sp>
        <p:nvSpPr>
          <p:cNvPr id="498" name="Google Shape;498;p17"/>
          <p:cNvSpPr txBox="1"/>
          <p:nvPr/>
        </p:nvSpPr>
        <p:spPr>
          <a:xfrm>
            <a:off x="12258670" y="4261032"/>
            <a:ext cx="4822245" cy="7479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8603" lvl="1" marL="357206" marR="0" rtl="0" algn="l">
              <a:lnSpc>
                <a:spcPct val="1180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4"/>
              <a:buFont typeface="Arial"/>
              <a:buChar char="•"/>
            </a:pPr>
            <a:r>
              <a:rPr b="0" i="0" lang="en-US" sz="1654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Queda nas vendas em períodos sazonais</a:t>
            </a:r>
            <a:endParaRPr/>
          </a:p>
          <a:p>
            <a:pPr indent="-178603" lvl="1" marL="357206" marR="0" rtl="0" algn="l">
              <a:lnSpc>
                <a:spcPct val="1180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4"/>
              <a:buFont typeface="Arial"/>
              <a:buChar char="•"/>
            </a:pPr>
            <a:r>
              <a:rPr b="0" i="0" lang="en-US" sz="1654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Perda de contratos para concorrentes</a:t>
            </a:r>
            <a:endParaRPr/>
          </a:p>
          <a:p>
            <a:pPr indent="-178603" lvl="1" marL="357206" marR="0" rtl="0" algn="l">
              <a:lnSpc>
                <a:spcPct val="1180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4"/>
              <a:buFont typeface="Arial"/>
              <a:buChar char="•"/>
            </a:pPr>
            <a:r>
              <a:rPr b="0" i="0" lang="en-US" sz="1654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Necessidade de expandir a atuação</a:t>
            </a:r>
            <a:endParaRPr/>
          </a:p>
        </p:txBody>
      </p:sp>
      <p:sp>
        <p:nvSpPr>
          <p:cNvPr id="499" name="Google Shape;499;p17"/>
          <p:cNvSpPr txBox="1"/>
          <p:nvPr/>
        </p:nvSpPr>
        <p:spPr>
          <a:xfrm>
            <a:off x="12420595" y="5359418"/>
            <a:ext cx="4822245" cy="352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9">
                <a:solidFill>
                  <a:srgbClr val="FF265C"/>
                </a:solidFill>
                <a:latin typeface="Roboto"/>
                <a:ea typeface="Roboto"/>
                <a:cs typeface="Roboto"/>
                <a:sym typeface="Roboto"/>
              </a:rPr>
              <a:t>Conteúdos-chave</a:t>
            </a:r>
            <a:endParaRPr/>
          </a:p>
        </p:txBody>
      </p:sp>
      <p:sp>
        <p:nvSpPr>
          <p:cNvPr id="500" name="Google Shape;500;p17"/>
          <p:cNvSpPr txBox="1"/>
          <p:nvPr/>
        </p:nvSpPr>
        <p:spPr>
          <a:xfrm>
            <a:off x="12258670" y="5854331"/>
            <a:ext cx="4822245" cy="1243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8603" lvl="1" marL="357206" marR="0" rtl="0" algn="l">
              <a:lnSpc>
                <a:spcPct val="1180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4"/>
              <a:buFont typeface="Arial"/>
              <a:buChar char="•"/>
            </a:pPr>
            <a:r>
              <a:rPr b="0" i="0" lang="en-US" sz="1654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Cases de PMEs que cresceram com marketing digital</a:t>
            </a:r>
            <a:endParaRPr/>
          </a:p>
          <a:p>
            <a:pPr indent="-178603" lvl="1" marL="357206" marR="0" rtl="0" algn="l">
              <a:lnSpc>
                <a:spcPct val="1180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4"/>
              <a:buFont typeface="Arial"/>
              <a:buChar char="•"/>
            </a:pPr>
            <a:r>
              <a:rPr b="0" i="0" lang="en-US" sz="1654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Materiais que mostram ROI de campanhas</a:t>
            </a:r>
            <a:endParaRPr/>
          </a:p>
          <a:p>
            <a:pPr indent="-178603" lvl="1" marL="357206" marR="0" rtl="0" algn="l">
              <a:lnSpc>
                <a:spcPct val="1180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4"/>
              <a:buFont typeface="Arial"/>
              <a:buChar char="•"/>
            </a:pPr>
            <a:r>
              <a:rPr b="0" i="0" lang="en-US" sz="1654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Guias práticos sobre captação de clientes online</a:t>
            </a:r>
            <a:endParaRPr/>
          </a:p>
        </p:txBody>
      </p:sp>
      <p:sp>
        <p:nvSpPr>
          <p:cNvPr id="501" name="Google Shape;501;p17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502" name="Google Shape;502;p17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265C"/>
        </a:solidFill>
      </p:bgPr>
    </p:bg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18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508" name="Google Shape;508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37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18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0" name="Google Shape;510;p18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18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graphicFrame>
        <p:nvGraphicFramePr>
          <p:cNvPr id="512" name="Google Shape;512;p18"/>
          <p:cNvGraphicFramePr/>
          <p:nvPr/>
        </p:nvGraphicFramePr>
        <p:xfrm>
          <a:off x="7889898" y="253535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{1CF1BC00-48C3-43BC-B430-7C3D8B3CE2B8}</a:tableStyleId>
              </a:tblPr>
              <a:tblGrid>
                <a:gridCol w="2854050"/>
                <a:gridCol w="3134550"/>
                <a:gridCol w="3380825"/>
              </a:tblGrid>
              <a:tr h="591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Sinais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37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Ações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37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Ofertas de valor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3747"/>
                    </a:solidFill>
                  </a:tcPr>
                </a:tc>
              </a:tr>
              <a:tr h="1099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Queda no engajamento com os relatórios e reuniões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Reuniões de alinhamento para revisar expectativas e </a:t>
                      </a:r>
                      <a:r>
                        <a:rPr b="0" i="0"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indicadores (</a:t>
                      </a: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KPIs).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Consultoria extra sem custo para destravar pontos críticos.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97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Reclamações sobre prazos ou resultados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Envio de relatórios mais claros 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 personalizados.</a:t>
                      </a:r>
                      <a:endParaRPr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Workshop com o time do cliente sobre tendências digitais.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99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Diminuição no volume 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 investimentos</a:t>
                      </a:r>
                      <a:endParaRPr b="1" sz="1800" u="none" cap="none" strike="noStrike">
                        <a:solidFill>
                          <a:srgbClr val="24374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Proposta de plano de ação trimestral para mostrar próximos passos.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Campanhas-piloto focadas em resultados rápidos (quick wins).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99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Comparações frequentes com concorrentes/parceiros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Reuniões rápidas semanais para recuperar confiança.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Relatórios de referências (benchmark) para mostrar a posição em relação ao mercado.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13" name="Google Shape;513;p18"/>
          <p:cNvSpPr txBox="1"/>
          <p:nvPr/>
        </p:nvSpPr>
        <p:spPr>
          <a:xfrm>
            <a:off x="1045160" y="2478570"/>
            <a:ext cx="5894624" cy="1642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2.6 Processos anti-churn</a:t>
            </a:r>
            <a:endParaRPr/>
          </a:p>
        </p:txBody>
      </p:sp>
      <p:sp>
        <p:nvSpPr>
          <p:cNvPr id="514" name="Google Shape;514;p18"/>
          <p:cNvSpPr txBox="1"/>
          <p:nvPr/>
        </p:nvSpPr>
        <p:spPr>
          <a:xfrm>
            <a:off x="1028700" y="5586692"/>
            <a:ext cx="5894624" cy="2231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2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Os processos anti-churn têm como objetivo identificar sinais de risco nos clientes, agir de forma proativa e entregar valor adicional para manter o relacionamento saudável.</a:t>
            </a:r>
            <a:endParaRPr/>
          </a:p>
        </p:txBody>
      </p:sp>
      <p:sp>
        <p:nvSpPr>
          <p:cNvPr id="515" name="Google Shape;515;p18"/>
          <p:cNvSpPr/>
          <p:nvPr/>
        </p:nvSpPr>
        <p:spPr>
          <a:xfrm>
            <a:off x="1028700" y="4638955"/>
            <a:ext cx="404812" cy="404812"/>
          </a:xfrm>
          <a:custGeom>
            <a:rect b="b" l="l" r="r" t="t"/>
            <a:pathLst>
              <a:path extrusionOk="0" h="404812" w="404812">
                <a:moveTo>
                  <a:pt x="0" y="0"/>
                </a:moveTo>
                <a:lnTo>
                  <a:pt x="404812" y="0"/>
                </a:lnTo>
                <a:lnTo>
                  <a:pt x="404812" y="404812"/>
                </a:lnTo>
                <a:lnTo>
                  <a:pt x="0" y="404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18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517" name="Google Shape;517;p18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43747"/>
        </a:solidFill>
      </p:bgPr>
    </p:bg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9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999"/>
            </a:blip>
            <a:stretch>
              <a:fillRect b="-5553" l="0" r="0" t="-555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3" name="Google Shape;523;p19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524" name="Google Shape;524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19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6" name="Google Shape;526;p19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19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528" name="Google Shape;528;p19"/>
          <p:cNvSpPr txBox="1"/>
          <p:nvPr/>
        </p:nvSpPr>
        <p:spPr>
          <a:xfrm>
            <a:off x="1097057" y="3903296"/>
            <a:ext cx="13667025" cy="2670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28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Go-To-Market &amp; </a:t>
            </a:r>
            <a:r>
              <a:rPr b="1" lang="en-US" sz="10283">
                <a:solidFill>
                  <a:srgbClr val="FF265C"/>
                </a:solidFill>
                <a:latin typeface="Roboto"/>
                <a:ea typeface="Roboto"/>
                <a:cs typeface="Roboto"/>
                <a:sym typeface="Roboto"/>
              </a:rPr>
              <a:t>organização comercial</a:t>
            </a:r>
            <a:endParaRPr/>
          </a:p>
        </p:txBody>
      </p:sp>
      <p:sp>
        <p:nvSpPr>
          <p:cNvPr id="529" name="Google Shape;529;p19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43747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2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97" name="Google Shape;97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2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1028700" y="1545747"/>
            <a:ext cx="854786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39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Introdução</a:t>
            </a:r>
            <a:endParaRPr b="1" sz="8394">
              <a:solidFill>
                <a:srgbClr val="FF265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1031150" y="3467200"/>
            <a:ext cx="15083400" cy="6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3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Este documento foi desenvolvido como </a:t>
            </a:r>
            <a:r>
              <a:rPr b="1" lang="en-US" sz="22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modelo </a:t>
            </a:r>
            <a:r>
              <a:rPr lang="en-US" sz="22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para a sua empresa. Isso significa que você pode adaptá-lo de acordo com as </a:t>
            </a:r>
            <a:r>
              <a:rPr b="1" lang="en-US" sz="22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necessidades e características</a:t>
            </a:r>
            <a:r>
              <a:rPr lang="en-US" sz="22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do seu negócio.</a:t>
            </a:r>
            <a:endParaRPr/>
          </a:p>
          <a:p>
            <a:pPr indent="0" lvl="0" marL="0" marR="0" rtl="0" algn="l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56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403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Todos os dados, métricas e informações apresentados ao longo do material são </a:t>
            </a:r>
            <a:r>
              <a:rPr b="1" lang="en-US" sz="22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exemplos ilustrativos. </a:t>
            </a:r>
            <a:r>
              <a:rPr lang="en-US" sz="22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Por isso,</a:t>
            </a:r>
            <a:r>
              <a:rPr b="1" lang="en-US" sz="22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eles devem ser substituídos pelos seus dados </a:t>
            </a:r>
            <a:r>
              <a:rPr lang="en-US" sz="22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para que o playbook reflita a sua operação de verdade.</a:t>
            </a:r>
            <a:endParaRPr sz="225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56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403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Além disso, recomendamos que você atualize todas as cores para a paleta oficial da sua marca. Assim, você garante </a:t>
            </a:r>
            <a:r>
              <a:rPr b="1" lang="en-US" sz="22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consistência com sua identidade corporativa!</a:t>
            </a:r>
            <a:endParaRPr b="1" sz="225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56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403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Por fim, não se esqueça que este é um documento vivo que deve ser revisado e atualizado para manter sua relevância e utilidade prática no dia a dia.</a:t>
            </a:r>
            <a:endParaRPr sz="225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56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403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Aproveite o material como ponto de partida para construir grandes resultados!</a:t>
            </a:r>
            <a:endParaRPr b="1" sz="225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0"/>
          <p:cNvSpPr txBox="1"/>
          <p:nvPr/>
        </p:nvSpPr>
        <p:spPr>
          <a:xfrm>
            <a:off x="1097057" y="1471363"/>
            <a:ext cx="12661991" cy="755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3.1 Estrutura organizacional </a:t>
            </a:r>
            <a:endParaRPr/>
          </a:p>
        </p:txBody>
      </p:sp>
      <p:grpSp>
        <p:nvGrpSpPr>
          <p:cNvPr id="535" name="Google Shape;535;p20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536" name="Google Shape;536;p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20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8" name="Google Shape;538;p20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20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grpSp>
        <p:nvGrpSpPr>
          <p:cNvPr id="540" name="Google Shape;540;p20"/>
          <p:cNvGrpSpPr/>
          <p:nvPr/>
        </p:nvGrpSpPr>
        <p:grpSpPr>
          <a:xfrm>
            <a:off x="2631613" y="2623395"/>
            <a:ext cx="2861344" cy="6317378"/>
            <a:chOff x="0" y="-19050"/>
            <a:chExt cx="774902" cy="1710857"/>
          </a:xfrm>
        </p:grpSpPr>
        <p:sp>
          <p:nvSpPr>
            <p:cNvPr id="541" name="Google Shape;541;p20"/>
            <p:cNvSpPr/>
            <p:nvPr/>
          </p:nvSpPr>
          <p:spPr>
            <a:xfrm>
              <a:off x="0" y="0"/>
              <a:ext cx="774902" cy="1691807"/>
            </a:xfrm>
            <a:custGeom>
              <a:rect b="b" l="l" r="r" t="t"/>
              <a:pathLst>
                <a:path extrusionOk="0" h="1691807" w="774902">
                  <a:moveTo>
                    <a:pt x="0" y="0"/>
                  </a:moveTo>
                  <a:lnTo>
                    <a:pt x="774902" y="0"/>
                  </a:lnTo>
                  <a:lnTo>
                    <a:pt x="774902" y="1691807"/>
                  </a:lnTo>
                  <a:lnTo>
                    <a:pt x="0" y="1691807"/>
                  </a:ln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20"/>
            <p:cNvSpPr txBox="1"/>
            <p:nvPr/>
          </p:nvSpPr>
          <p:spPr>
            <a:xfrm>
              <a:off x="0" y="-19050"/>
              <a:ext cx="774902" cy="17108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Nome + Sobrenome</a:t>
              </a:r>
              <a:endParaRPr/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Cargo</a:t>
              </a:r>
              <a:endParaRPr/>
            </a:p>
          </p:txBody>
        </p:sp>
      </p:grpSp>
      <p:grpSp>
        <p:nvGrpSpPr>
          <p:cNvPr id="543" name="Google Shape;543;p20"/>
          <p:cNvGrpSpPr/>
          <p:nvPr/>
        </p:nvGrpSpPr>
        <p:grpSpPr>
          <a:xfrm>
            <a:off x="9600155" y="2623395"/>
            <a:ext cx="2668422" cy="1542071"/>
            <a:chOff x="0" y="-19050"/>
            <a:chExt cx="722656" cy="417620"/>
          </a:xfrm>
        </p:grpSpPr>
        <p:sp>
          <p:nvSpPr>
            <p:cNvPr id="544" name="Google Shape;544;p20"/>
            <p:cNvSpPr/>
            <p:nvPr/>
          </p:nvSpPr>
          <p:spPr>
            <a:xfrm>
              <a:off x="0" y="0"/>
              <a:ext cx="722656" cy="398570"/>
            </a:xfrm>
            <a:custGeom>
              <a:rect b="b" l="l" r="r" t="t"/>
              <a:pathLst>
                <a:path extrusionOk="0" h="398570" w="722656">
                  <a:moveTo>
                    <a:pt x="0" y="0"/>
                  </a:moveTo>
                  <a:lnTo>
                    <a:pt x="722656" y="0"/>
                  </a:lnTo>
                  <a:lnTo>
                    <a:pt x="722656" y="398570"/>
                  </a:lnTo>
                  <a:lnTo>
                    <a:pt x="0" y="398570"/>
                  </a:ln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20"/>
            <p:cNvSpPr txBox="1"/>
            <p:nvPr/>
          </p:nvSpPr>
          <p:spPr>
            <a:xfrm>
              <a:off x="0" y="-19050"/>
              <a:ext cx="722656" cy="417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Nome + Sobrenome</a:t>
              </a:r>
              <a:endParaRPr/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Cargo</a:t>
              </a:r>
              <a:endParaRPr/>
            </a:p>
          </p:txBody>
        </p:sp>
      </p:grpSp>
      <p:grpSp>
        <p:nvGrpSpPr>
          <p:cNvPr id="546" name="Google Shape;546;p20"/>
          <p:cNvGrpSpPr/>
          <p:nvPr/>
        </p:nvGrpSpPr>
        <p:grpSpPr>
          <a:xfrm>
            <a:off x="9609623" y="5814672"/>
            <a:ext cx="2658954" cy="1533952"/>
            <a:chOff x="0" y="-19050"/>
            <a:chExt cx="720092" cy="415421"/>
          </a:xfrm>
        </p:grpSpPr>
        <p:sp>
          <p:nvSpPr>
            <p:cNvPr id="547" name="Google Shape;547;p20"/>
            <p:cNvSpPr/>
            <p:nvPr/>
          </p:nvSpPr>
          <p:spPr>
            <a:xfrm>
              <a:off x="0" y="0"/>
              <a:ext cx="720092" cy="396371"/>
            </a:xfrm>
            <a:custGeom>
              <a:rect b="b" l="l" r="r" t="t"/>
              <a:pathLst>
                <a:path extrusionOk="0" h="396371" w="720092">
                  <a:moveTo>
                    <a:pt x="0" y="0"/>
                  </a:moveTo>
                  <a:lnTo>
                    <a:pt x="720092" y="0"/>
                  </a:lnTo>
                  <a:lnTo>
                    <a:pt x="720092" y="396371"/>
                  </a:lnTo>
                  <a:lnTo>
                    <a:pt x="0" y="396371"/>
                  </a:ln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20"/>
            <p:cNvSpPr txBox="1"/>
            <p:nvPr/>
          </p:nvSpPr>
          <p:spPr>
            <a:xfrm>
              <a:off x="0" y="-19050"/>
              <a:ext cx="720092" cy="4154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Nome + Sobrenome</a:t>
              </a:r>
              <a:endParaRPr/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Cargo</a:t>
              </a:r>
              <a:endParaRPr/>
            </a:p>
          </p:txBody>
        </p:sp>
      </p:grpSp>
      <p:grpSp>
        <p:nvGrpSpPr>
          <p:cNvPr id="549" name="Google Shape;549;p20"/>
          <p:cNvGrpSpPr/>
          <p:nvPr/>
        </p:nvGrpSpPr>
        <p:grpSpPr>
          <a:xfrm>
            <a:off x="9600155" y="4216217"/>
            <a:ext cx="2668422" cy="1548376"/>
            <a:chOff x="0" y="-19050"/>
            <a:chExt cx="722656" cy="419328"/>
          </a:xfrm>
        </p:grpSpPr>
        <p:sp>
          <p:nvSpPr>
            <p:cNvPr id="550" name="Google Shape;550;p20"/>
            <p:cNvSpPr/>
            <p:nvPr/>
          </p:nvSpPr>
          <p:spPr>
            <a:xfrm>
              <a:off x="0" y="0"/>
              <a:ext cx="722656" cy="400278"/>
            </a:xfrm>
            <a:custGeom>
              <a:rect b="b" l="l" r="r" t="t"/>
              <a:pathLst>
                <a:path extrusionOk="0" h="400278" w="722656">
                  <a:moveTo>
                    <a:pt x="0" y="0"/>
                  </a:moveTo>
                  <a:lnTo>
                    <a:pt x="722656" y="0"/>
                  </a:lnTo>
                  <a:lnTo>
                    <a:pt x="722656" y="400278"/>
                  </a:lnTo>
                  <a:lnTo>
                    <a:pt x="0" y="400278"/>
                  </a:ln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20"/>
            <p:cNvSpPr txBox="1"/>
            <p:nvPr/>
          </p:nvSpPr>
          <p:spPr>
            <a:xfrm>
              <a:off x="0" y="-19050"/>
              <a:ext cx="722656" cy="419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Nome + Sobrenome</a:t>
              </a:r>
              <a:endParaRPr/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Cargo</a:t>
              </a:r>
              <a:endParaRPr/>
            </a:p>
          </p:txBody>
        </p:sp>
      </p:grpSp>
      <p:grpSp>
        <p:nvGrpSpPr>
          <p:cNvPr id="552" name="Google Shape;552;p20"/>
          <p:cNvGrpSpPr/>
          <p:nvPr/>
        </p:nvGrpSpPr>
        <p:grpSpPr>
          <a:xfrm>
            <a:off x="9609623" y="7407965"/>
            <a:ext cx="2668422" cy="1532808"/>
            <a:chOff x="0" y="-19050"/>
            <a:chExt cx="722656" cy="415111"/>
          </a:xfrm>
        </p:grpSpPr>
        <p:sp>
          <p:nvSpPr>
            <p:cNvPr id="553" name="Google Shape;553;p20"/>
            <p:cNvSpPr/>
            <p:nvPr/>
          </p:nvSpPr>
          <p:spPr>
            <a:xfrm>
              <a:off x="0" y="0"/>
              <a:ext cx="722656" cy="396061"/>
            </a:xfrm>
            <a:custGeom>
              <a:rect b="b" l="l" r="r" t="t"/>
              <a:pathLst>
                <a:path extrusionOk="0" h="396061" w="722656">
                  <a:moveTo>
                    <a:pt x="0" y="0"/>
                  </a:moveTo>
                  <a:lnTo>
                    <a:pt x="722656" y="0"/>
                  </a:lnTo>
                  <a:lnTo>
                    <a:pt x="722656" y="396061"/>
                  </a:lnTo>
                  <a:lnTo>
                    <a:pt x="0" y="396061"/>
                  </a:ln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20"/>
            <p:cNvSpPr txBox="1"/>
            <p:nvPr/>
          </p:nvSpPr>
          <p:spPr>
            <a:xfrm>
              <a:off x="0" y="-19050"/>
              <a:ext cx="722656" cy="4151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Nome + Sobrenome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Cargo</a:t>
              </a:r>
              <a:endParaRPr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55" name="Google Shape;555;p20"/>
          <p:cNvGrpSpPr/>
          <p:nvPr/>
        </p:nvGrpSpPr>
        <p:grpSpPr>
          <a:xfrm>
            <a:off x="6234179" y="2624065"/>
            <a:ext cx="2646587" cy="3087864"/>
            <a:chOff x="0" y="-19050"/>
            <a:chExt cx="716742" cy="836248"/>
          </a:xfrm>
        </p:grpSpPr>
        <p:sp>
          <p:nvSpPr>
            <p:cNvPr id="556" name="Google Shape;556;p20"/>
            <p:cNvSpPr/>
            <p:nvPr/>
          </p:nvSpPr>
          <p:spPr>
            <a:xfrm>
              <a:off x="0" y="0"/>
              <a:ext cx="716742" cy="817198"/>
            </a:xfrm>
            <a:custGeom>
              <a:rect b="b" l="l" r="r" t="t"/>
              <a:pathLst>
                <a:path extrusionOk="0" h="817198" w="716742">
                  <a:moveTo>
                    <a:pt x="0" y="0"/>
                  </a:moveTo>
                  <a:lnTo>
                    <a:pt x="716742" y="0"/>
                  </a:lnTo>
                  <a:lnTo>
                    <a:pt x="716742" y="817198"/>
                  </a:lnTo>
                  <a:lnTo>
                    <a:pt x="0" y="817198"/>
                  </a:lnTo>
                  <a:close/>
                </a:path>
              </a:pathLst>
            </a:custGeom>
            <a:solidFill>
              <a:srgbClr val="2437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20"/>
            <p:cNvSpPr txBox="1"/>
            <p:nvPr/>
          </p:nvSpPr>
          <p:spPr>
            <a:xfrm>
              <a:off x="0" y="-19050"/>
              <a:ext cx="716742" cy="8362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Nome + Sobrenome</a:t>
              </a:r>
              <a:endParaRPr/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Cargo</a:t>
              </a:r>
              <a:endParaRPr/>
            </a:p>
          </p:txBody>
        </p:sp>
      </p:grpSp>
      <p:grpSp>
        <p:nvGrpSpPr>
          <p:cNvPr id="558" name="Google Shape;558;p20"/>
          <p:cNvGrpSpPr/>
          <p:nvPr/>
        </p:nvGrpSpPr>
        <p:grpSpPr>
          <a:xfrm>
            <a:off x="6212344" y="5799576"/>
            <a:ext cx="2668422" cy="3141197"/>
            <a:chOff x="0" y="-19050"/>
            <a:chExt cx="722656" cy="850691"/>
          </a:xfrm>
        </p:grpSpPr>
        <p:sp>
          <p:nvSpPr>
            <p:cNvPr id="559" name="Google Shape;559;p20"/>
            <p:cNvSpPr/>
            <p:nvPr/>
          </p:nvSpPr>
          <p:spPr>
            <a:xfrm>
              <a:off x="0" y="0"/>
              <a:ext cx="722656" cy="831641"/>
            </a:xfrm>
            <a:custGeom>
              <a:rect b="b" l="l" r="r" t="t"/>
              <a:pathLst>
                <a:path extrusionOk="0" h="831641" w="722656">
                  <a:moveTo>
                    <a:pt x="0" y="0"/>
                  </a:moveTo>
                  <a:lnTo>
                    <a:pt x="722656" y="0"/>
                  </a:lnTo>
                  <a:lnTo>
                    <a:pt x="722656" y="831641"/>
                  </a:lnTo>
                  <a:lnTo>
                    <a:pt x="0" y="831641"/>
                  </a:lnTo>
                  <a:close/>
                </a:path>
              </a:pathLst>
            </a:custGeom>
            <a:solidFill>
              <a:srgbClr val="2437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20"/>
            <p:cNvSpPr txBox="1"/>
            <p:nvPr/>
          </p:nvSpPr>
          <p:spPr>
            <a:xfrm>
              <a:off x="0" y="-19050"/>
              <a:ext cx="722656" cy="8506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Nome + Sobrenome</a:t>
              </a:r>
              <a:endParaRPr/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Cargo</a:t>
              </a:r>
              <a:endParaRPr/>
            </a:p>
          </p:txBody>
        </p:sp>
      </p:grpSp>
      <p:grpSp>
        <p:nvGrpSpPr>
          <p:cNvPr id="561" name="Google Shape;561;p20"/>
          <p:cNvGrpSpPr/>
          <p:nvPr/>
        </p:nvGrpSpPr>
        <p:grpSpPr>
          <a:xfrm>
            <a:off x="12987965" y="2624065"/>
            <a:ext cx="2668422" cy="1023073"/>
            <a:chOff x="0" y="-19050"/>
            <a:chExt cx="722656" cy="277066"/>
          </a:xfrm>
        </p:grpSpPr>
        <p:sp>
          <p:nvSpPr>
            <p:cNvPr id="562" name="Google Shape;562;p20"/>
            <p:cNvSpPr/>
            <p:nvPr/>
          </p:nvSpPr>
          <p:spPr>
            <a:xfrm>
              <a:off x="0" y="0"/>
              <a:ext cx="722656" cy="258016"/>
            </a:xfrm>
            <a:custGeom>
              <a:rect b="b" l="l" r="r" t="t"/>
              <a:pathLst>
                <a:path extrusionOk="0" h="258016" w="722656">
                  <a:moveTo>
                    <a:pt x="0" y="0"/>
                  </a:moveTo>
                  <a:lnTo>
                    <a:pt x="722656" y="0"/>
                  </a:lnTo>
                  <a:lnTo>
                    <a:pt x="722656" y="258016"/>
                  </a:lnTo>
                  <a:lnTo>
                    <a:pt x="0" y="258016"/>
                  </a:lnTo>
                  <a:close/>
                </a:path>
              </a:pathLst>
            </a:custGeom>
            <a:solidFill>
              <a:srgbClr val="2437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20"/>
            <p:cNvSpPr txBox="1"/>
            <p:nvPr/>
          </p:nvSpPr>
          <p:spPr>
            <a:xfrm>
              <a:off x="0" y="-19050"/>
              <a:ext cx="722656" cy="2770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Nome + Sobrenome</a:t>
              </a:r>
              <a:endParaRPr/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Cargo</a:t>
              </a:r>
              <a:endParaRPr/>
            </a:p>
          </p:txBody>
        </p:sp>
      </p:grpSp>
      <p:grpSp>
        <p:nvGrpSpPr>
          <p:cNvPr id="564" name="Google Shape;564;p20"/>
          <p:cNvGrpSpPr/>
          <p:nvPr/>
        </p:nvGrpSpPr>
        <p:grpSpPr>
          <a:xfrm>
            <a:off x="12987965" y="4740850"/>
            <a:ext cx="2668422" cy="1023743"/>
            <a:chOff x="0" y="-19050"/>
            <a:chExt cx="722656" cy="277248"/>
          </a:xfrm>
        </p:grpSpPr>
        <p:sp>
          <p:nvSpPr>
            <p:cNvPr id="565" name="Google Shape;565;p20"/>
            <p:cNvSpPr/>
            <p:nvPr/>
          </p:nvSpPr>
          <p:spPr>
            <a:xfrm>
              <a:off x="0" y="0"/>
              <a:ext cx="722656" cy="258198"/>
            </a:xfrm>
            <a:custGeom>
              <a:rect b="b" l="l" r="r" t="t"/>
              <a:pathLst>
                <a:path extrusionOk="0" h="258198" w="722656">
                  <a:moveTo>
                    <a:pt x="0" y="0"/>
                  </a:moveTo>
                  <a:lnTo>
                    <a:pt x="722656" y="0"/>
                  </a:lnTo>
                  <a:lnTo>
                    <a:pt x="722656" y="258198"/>
                  </a:lnTo>
                  <a:lnTo>
                    <a:pt x="0" y="258198"/>
                  </a:lnTo>
                  <a:close/>
                </a:path>
              </a:pathLst>
            </a:custGeom>
            <a:solidFill>
              <a:srgbClr val="2437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20"/>
            <p:cNvSpPr txBox="1"/>
            <p:nvPr/>
          </p:nvSpPr>
          <p:spPr>
            <a:xfrm>
              <a:off x="0" y="-19050"/>
              <a:ext cx="722656" cy="2772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Nome + Sobrenome</a:t>
              </a:r>
              <a:endParaRPr/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Cargo</a:t>
              </a:r>
              <a:endParaRPr/>
            </a:p>
          </p:txBody>
        </p:sp>
      </p:grpSp>
      <p:grpSp>
        <p:nvGrpSpPr>
          <p:cNvPr id="567" name="Google Shape;567;p20"/>
          <p:cNvGrpSpPr/>
          <p:nvPr/>
        </p:nvGrpSpPr>
        <p:grpSpPr>
          <a:xfrm>
            <a:off x="13000576" y="6858304"/>
            <a:ext cx="2655812" cy="1023743"/>
            <a:chOff x="0" y="-19050"/>
            <a:chExt cx="719241" cy="277248"/>
          </a:xfrm>
        </p:grpSpPr>
        <p:sp>
          <p:nvSpPr>
            <p:cNvPr id="568" name="Google Shape;568;p20"/>
            <p:cNvSpPr/>
            <p:nvPr/>
          </p:nvSpPr>
          <p:spPr>
            <a:xfrm>
              <a:off x="0" y="0"/>
              <a:ext cx="719241" cy="258198"/>
            </a:xfrm>
            <a:custGeom>
              <a:rect b="b" l="l" r="r" t="t"/>
              <a:pathLst>
                <a:path extrusionOk="0" h="258198" w="719241">
                  <a:moveTo>
                    <a:pt x="0" y="0"/>
                  </a:moveTo>
                  <a:lnTo>
                    <a:pt x="719241" y="0"/>
                  </a:lnTo>
                  <a:lnTo>
                    <a:pt x="719241" y="258198"/>
                  </a:lnTo>
                  <a:lnTo>
                    <a:pt x="0" y="258198"/>
                  </a:lnTo>
                  <a:close/>
                </a:path>
              </a:pathLst>
            </a:custGeom>
            <a:solidFill>
              <a:srgbClr val="2437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20"/>
            <p:cNvSpPr txBox="1"/>
            <p:nvPr/>
          </p:nvSpPr>
          <p:spPr>
            <a:xfrm>
              <a:off x="0" y="-19050"/>
              <a:ext cx="719241" cy="2772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Nome + Sobrenome</a:t>
              </a:r>
              <a:endParaRPr/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Cargo</a:t>
              </a:r>
              <a:endParaRPr/>
            </a:p>
          </p:txBody>
        </p:sp>
      </p:grpSp>
      <p:grpSp>
        <p:nvGrpSpPr>
          <p:cNvPr id="570" name="Google Shape;570;p20"/>
          <p:cNvGrpSpPr/>
          <p:nvPr/>
        </p:nvGrpSpPr>
        <p:grpSpPr>
          <a:xfrm>
            <a:off x="12987965" y="3682123"/>
            <a:ext cx="2668422" cy="1023743"/>
            <a:chOff x="0" y="-19050"/>
            <a:chExt cx="722656" cy="277248"/>
          </a:xfrm>
        </p:grpSpPr>
        <p:sp>
          <p:nvSpPr>
            <p:cNvPr id="571" name="Google Shape;571;p20"/>
            <p:cNvSpPr/>
            <p:nvPr/>
          </p:nvSpPr>
          <p:spPr>
            <a:xfrm>
              <a:off x="0" y="0"/>
              <a:ext cx="722656" cy="258198"/>
            </a:xfrm>
            <a:custGeom>
              <a:rect b="b" l="l" r="r" t="t"/>
              <a:pathLst>
                <a:path extrusionOk="0" h="258198" w="722656">
                  <a:moveTo>
                    <a:pt x="0" y="0"/>
                  </a:moveTo>
                  <a:lnTo>
                    <a:pt x="722656" y="0"/>
                  </a:lnTo>
                  <a:lnTo>
                    <a:pt x="722656" y="258198"/>
                  </a:lnTo>
                  <a:lnTo>
                    <a:pt x="0" y="258198"/>
                  </a:lnTo>
                  <a:close/>
                </a:path>
              </a:pathLst>
            </a:custGeom>
            <a:solidFill>
              <a:srgbClr val="2437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20"/>
            <p:cNvSpPr txBox="1"/>
            <p:nvPr/>
          </p:nvSpPr>
          <p:spPr>
            <a:xfrm>
              <a:off x="0" y="-19050"/>
              <a:ext cx="722656" cy="2772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Nome + Sobrenome</a:t>
              </a:r>
              <a:endParaRPr/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Cargo</a:t>
              </a:r>
              <a:endParaRPr/>
            </a:p>
          </p:txBody>
        </p:sp>
      </p:grpSp>
      <p:grpSp>
        <p:nvGrpSpPr>
          <p:cNvPr id="573" name="Google Shape;573;p20"/>
          <p:cNvGrpSpPr/>
          <p:nvPr/>
        </p:nvGrpSpPr>
        <p:grpSpPr>
          <a:xfrm>
            <a:off x="12987965" y="5799576"/>
            <a:ext cx="2668422" cy="1027175"/>
            <a:chOff x="0" y="-19050"/>
            <a:chExt cx="722656" cy="278177"/>
          </a:xfrm>
        </p:grpSpPr>
        <p:sp>
          <p:nvSpPr>
            <p:cNvPr id="574" name="Google Shape;574;p20"/>
            <p:cNvSpPr/>
            <p:nvPr/>
          </p:nvSpPr>
          <p:spPr>
            <a:xfrm>
              <a:off x="0" y="0"/>
              <a:ext cx="722656" cy="259127"/>
            </a:xfrm>
            <a:custGeom>
              <a:rect b="b" l="l" r="r" t="t"/>
              <a:pathLst>
                <a:path extrusionOk="0" h="259127" w="722656">
                  <a:moveTo>
                    <a:pt x="0" y="0"/>
                  </a:moveTo>
                  <a:lnTo>
                    <a:pt x="722656" y="0"/>
                  </a:lnTo>
                  <a:lnTo>
                    <a:pt x="722656" y="259127"/>
                  </a:lnTo>
                  <a:lnTo>
                    <a:pt x="0" y="259127"/>
                  </a:lnTo>
                  <a:close/>
                </a:path>
              </a:pathLst>
            </a:custGeom>
            <a:solidFill>
              <a:srgbClr val="2437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20"/>
            <p:cNvSpPr txBox="1"/>
            <p:nvPr/>
          </p:nvSpPr>
          <p:spPr>
            <a:xfrm>
              <a:off x="0" y="-19050"/>
              <a:ext cx="722656" cy="2781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Nome + Sobrenome</a:t>
              </a:r>
              <a:endParaRPr/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Cargo</a:t>
              </a:r>
              <a:endParaRPr/>
            </a:p>
          </p:txBody>
        </p:sp>
      </p:grpSp>
      <p:grpSp>
        <p:nvGrpSpPr>
          <p:cNvPr id="576" name="Google Shape;576;p20"/>
          <p:cNvGrpSpPr/>
          <p:nvPr/>
        </p:nvGrpSpPr>
        <p:grpSpPr>
          <a:xfrm>
            <a:off x="12987965" y="7917031"/>
            <a:ext cx="2668422" cy="1023743"/>
            <a:chOff x="0" y="-19050"/>
            <a:chExt cx="722656" cy="277248"/>
          </a:xfrm>
        </p:grpSpPr>
        <p:sp>
          <p:nvSpPr>
            <p:cNvPr id="577" name="Google Shape;577;p20"/>
            <p:cNvSpPr/>
            <p:nvPr/>
          </p:nvSpPr>
          <p:spPr>
            <a:xfrm>
              <a:off x="0" y="0"/>
              <a:ext cx="722656" cy="258198"/>
            </a:xfrm>
            <a:custGeom>
              <a:rect b="b" l="l" r="r" t="t"/>
              <a:pathLst>
                <a:path extrusionOk="0" h="258198" w="722656">
                  <a:moveTo>
                    <a:pt x="0" y="0"/>
                  </a:moveTo>
                  <a:lnTo>
                    <a:pt x="722656" y="0"/>
                  </a:lnTo>
                  <a:lnTo>
                    <a:pt x="722656" y="258198"/>
                  </a:lnTo>
                  <a:lnTo>
                    <a:pt x="0" y="258198"/>
                  </a:lnTo>
                  <a:close/>
                </a:path>
              </a:pathLst>
            </a:custGeom>
            <a:solidFill>
              <a:srgbClr val="2437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20"/>
            <p:cNvSpPr txBox="1"/>
            <p:nvPr/>
          </p:nvSpPr>
          <p:spPr>
            <a:xfrm>
              <a:off x="0" y="-19050"/>
              <a:ext cx="722656" cy="2772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Nome + Sobrenome</a:t>
              </a:r>
              <a:endParaRPr/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Cargo</a:t>
              </a:r>
              <a:endParaRPr/>
            </a:p>
          </p:txBody>
        </p:sp>
      </p:grpSp>
      <p:cxnSp>
        <p:nvCxnSpPr>
          <p:cNvPr id="579" name="Google Shape;579;p20"/>
          <p:cNvCxnSpPr/>
          <p:nvPr/>
        </p:nvCxnSpPr>
        <p:spPr>
          <a:xfrm>
            <a:off x="5492956" y="5783119"/>
            <a:ext cx="447892" cy="0"/>
          </a:xfrm>
          <a:prstGeom prst="straightConnector1">
            <a:avLst/>
          </a:prstGeom>
          <a:noFill/>
          <a:ln cap="flat" cmpd="sng" w="28575">
            <a:solidFill>
              <a:srgbClr val="FF265C"/>
            </a:solidFill>
            <a:prstDash val="solid"/>
            <a:round/>
            <a:headEnd len="sm" w="sm" type="none"/>
            <a:tailEnd len="lg" w="lg" type="oval"/>
          </a:ln>
        </p:spPr>
      </p:cxnSp>
      <p:cxnSp>
        <p:nvCxnSpPr>
          <p:cNvPr id="580" name="Google Shape;580;p20"/>
          <p:cNvCxnSpPr/>
          <p:nvPr/>
        </p:nvCxnSpPr>
        <p:spPr>
          <a:xfrm>
            <a:off x="8880767" y="4203169"/>
            <a:ext cx="520400" cy="0"/>
          </a:xfrm>
          <a:prstGeom prst="straightConnector1">
            <a:avLst/>
          </a:prstGeom>
          <a:noFill/>
          <a:ln cap="flat" cmpd="sng" w="28575">
            <a:solidFill>
              <a:srgbClr val="243747"/>
            </a:solidFill>
            <a:prstDash val="solid"/>
            <a:round/>
            <a:headEnd len="sm" w="sm" type="none"/>
            <a:tailEnd len="lg" w="lg" type="oval"/>
          </a:ln>
        </p:spPr>
      </p:cxnSp>
      <p:cxnSp>
        <p:nvCxnSpPr>
          <p:cNvPr id="581" name="Google Shape;581;p20"/>
          <p:cNvCxnSpPr/>
          <p:nvPr/>
        </p:nvCxnSpPr>
        <p:spPr>
          <a:xfrm>
            <a:off x="12268577" y="3429602"/>
            <a:ext cx="520400" cy="0"/>
          </a:xfrm>
          <a:prstGeom prst="straightConnector1">
            <a:avLst/>
          </a:prstGeom>
          <a:noFill/>
          <a:ln cap="flat" cmpd="sng" w="28575">
            <a:solidFill>
              <a:srgbClr val="FF265C"/>
            </a:solidFill>
            <a:prstDash val="solid"/>
            <a:round/>
            <a:headEnd len="sm" w="sm" type="none"/>
            <a:tailEnd len="lg" w="lg" type="oval"/>
          </a:ln>
        </p:spPr>
      </p:cxnSp>
      <p:cxnSp>
        <p:nvCxnSpPr>
          <p:cNvPr id="582" name="Google Shape;582;p20"/>
          <p:cNvCxnSpPr/>
          <p:nvPr/>
        </p:nvCxnSpPr>
        <p:spPr>
          <a:xfrm>
            <a:off x="8880767" y="7405346"/>
            <a:ext cx="520400" cy="0"/>
          </a:xfrm>
          <a:prstGeom prst="straightConnector1">
            <a:avLst/>
          </a:prstGeom>
          <a:noFill/>
          <a:ln cap="flat" cmpd="sng" w="28575">
            <a:solidFill>
              <a:srgbClr val="243747"/>
            </a:solidFill>
            <a:prstDash val="solid"/>
            <a:round/>
            <a:headEnd len="sm" w="sm" type="none"/>
            <a:tailEnd len="lg" w="lg" type="oval"/>
          </a:ln>
        </p:spPr>
      </p:cxnSp>
      <p:cxnSp>
        <p:nvCxnSpPr>
          <p:cNvPr id="583" name="Google Shape;583;p20"/>
          <p:cNvCxnSpPr/>
          <p:nvPr/>
        </p:nvCxnSpPr>
        <p:spPr>
          <a:xfrm>
            <a:off x="12268577" y="5025576"/>
            <a:ext cx="520400" cy="0"/>
          </a:xfrm>
          <a:prstGeom prst="straightConnector1">
            <a:avLst/>
          </a:prstGeom>
          <a:noFill/>
          <a:ln cap="flat" cmpd="sng" w="28575">
            <a:solidFill>
              <a:srgbClr val="FF265C"/>
            </a:solidFill>
            <a:prstDash val="solid"/>
            <a:round/>
            <a:headEnd len="sm" w="sm" type="none"/>
            <a:tailEnd len="lg" w="lg" type="oval"/>
          </a:ln>
        </p:spPr>
      </p:cxnSp>
      <p:cxnSp>
        <p:nvCxnSpPr>
          <p:cNvPr id="584" name="Google Shape;584;p20"/>
          <p:cNvCxnSpPr/>
          <p:nvPr/>
        </p:nvCxnSpPr>
        <p:spPr>
          <a:xfrm>
            <a:off x="12268577" y="6616819"/>
            <a:ext cx="520400" cy="0"/>
          </a:xfrm>
          <a:prstGeom prst="straightConnector1">
            <a:avLst/>
          </a:prstGeom>
          <a:noFill/>
          <a:ln cap="flat" cmpd="sng" w="28575">
            <a:solidFill>
              <a:srgbClr val="FF265C"/>
            </a:solidFill>
            <a:prstDash val="solid"/>
            <a:round/>
            <a:headEnd len="sm" w="sm" type="none"/>
            <a:tailEnd len="lg" w="lg" type="oval"/>
          </a:ln>
        </p:spPr>
      </p:cxnSp>
      <p:cxnSp>
        <p:nvCxnSpPr>
          <p:cNvPr id="585" name="Google Shape;585;p20"/>
          <p:cNvCxnSpPr/>
          <p:nvPr/>
        </p:nvCxnSpPr>
        <p:spPr>
          <a:xfrm>
            <a:off x="12278045" y="8209541"/>
            <a:ext cx="510932" cy="0"/>
          </a:xfrm>
          <a:prstGeom prst="straightConnector1">
            <a:avLst/>
          </a:prstGeom>
          <a:noFill/>
          <a:ln cap="flat" cmpd="sng" w="28575">
            <a:solidFill>
              <a:srgbClr val="FF265C"/>
            </a:solidFill>
            <a:prstDash val="solid"/>
            <a:round/>
            <a:headEnd len="sm" w="sm" type="none"/>
            <a:tailEnd len="lg" w="lg" type="oval"/>
          </a:ln>
        </p:spPr>
      </p:cxnSp>
      <p:sp>
        <p:nvSpPr>
          <p:cNvPr id="586" name="Google Shape;586;p20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587" name="Google Shape;587;p20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265C"/>
        </a:solidFill>
      </p:bgPr>
    </p:bg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2" name="Google Shape;592;p21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593" name="Google Shape;593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37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21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5" name="Google Shape;595;p21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21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597" name="Google Shape;597;p21"/>
          <p:cNvSpPr txBox="1"/>
          <p:nvPr/>
        </p:nvSpPr>
        <p:spPr>
          <a:xfrm>
            <a:off x="1045160" y="2702407"/>
            <a:ext cx="5894624" cy="1642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3.2 Metas e cotas por canal</a:t>
            </a:r>
            <a:endParaRPr/>
          </a:p>
        </p:txBody>
      </p:sp>
      <p:sp>
        <p:nvSpPr>
          <p:cNvPr id="598" name="Google Shape;598;p21"/>
          <p:cNvSpPr txBox="1"/>
          <p:nvPr/>
        </p:nvSpPr>
        <p:spPr>
          <a:xfrm>
            <a:off x="1028700" y="5810530"/>
            <a:ext cx="5894624" cy="2231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2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As metas por canal definem quanto </a:t>
            </a:r>
            <a:endParaRPr/>
          </a:p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2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cada frente de aquisição deve entregar em receita e volume de oportunidades, trazendo clareza sobre expectativas e ajudando a calibrar o esforço de vendas.</a:t>
            </a:r>
            <a:endParaRPr/>
          </a:p>
        </p:txBody>
      </p:sp>
      <p:sp>
        <p:nvSpPr>
          <p:cNvPr id="599" name="Google Shape;599;p21"/>
          <p:cNvSpPr/>
          <p:nvPr/>
        </p:nvSpPr>
        <p:spPr>
          <a:xfrm>
            <a:off x="1028700" y="4862792"/>
            <a:ext cx="404812" cy="404812"/>
          </a:xfrm>
          <a:custGeom>
            <a:rect b="b" l="l" r="r" t="t"/>
            <a:pathLst>
              <a:path extrusionOk="0" h="404812" w="404812">
                <a:moveTo>
                  <a:pt x="0" y="0"/>
                </a:moveTo>
                <a:lnTo>
                  <a:pt x="404812" y="0"/>
                </a:lnTo>
                <a:lnTo>
                  <a:pt x="404812" y="404813"/>
                </a:lnTo>
                <a:lnTo>
                  <a:pt x="0" y="4048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00" name="Google Shape;600;p21"/>
          <p:cNvGraphicFramePr/>
          <p:nvPr/>
        </p:nvGraphicFramePr>
        <p:xfrm>
          <a:off x="7543800" y="3086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{1CF1BC00-48C3-43BC-B430-7C3D8B3CE2B8}</a:tableStyleId>
              </a:tblPr>
              <a:tblGrid>
                <a:gridCol w="1679900"/>
                <a:gridCol w="1568125"/>
                <a:gridCol w="1629875"/>
                <a:gridCol w="1521225"/>
                <a:gridCol w="1644775"/>
                <a:gridCol w="1671600"/>
              </a:tblGrid>
              <a:tr h="606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1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94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Canal</a:t>
                      </a:r>
                      <a:endParaRPr sz="1100" u="none" cap="none" strike="noStrike"/>
                    </a:p>
                  </a:txBody>
                  <a:tcPr marT="134525" marB="134525" marR="134525" marL="134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37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1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94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Meta Receita</a:t>
                      </a:r>
                      <a:endParaRPr sz="1100" u="none" cap="none" strike="noStrike"/>
                    </a:p>
                  </a:txBody>
                  <a:tcPr marT="134525" marB="134525" marR="134525" marL="134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37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7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Oportunidades por mês</a:t>
                      </a:r>
                      <a:endParaRPr sz="1050" u="none" cap="none" strike="noStrike"/>
                    </a:p>
                  </a:txBody>
                  <a:tcPr marT="134525" marB="134525" marR="134525" marL="134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37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1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94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Valor médio da venda</a:t>
                      </a:r>
                      <a:endParaRPr sz="1100" u="none" cap="none" strike="noStrike"/>
                    </a:p>
                  </a:txBody>
                  <a:tcPr marT="134525" marB="134525" marR="134525" marL="134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37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1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94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Win Rate alvo (taxa de sucesso)</a:t>
                      </a:r>
                      <a:endParaRPr sz="1100" u="none" cap="none" strike="noStrike"/>
                    </a:p>
                  </a:txBody>
                  <a:tcPr marT="134525" marB="134525" marR="134525" marL="134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37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1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94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Ciclo (dias)</a:t>
                      </a:r>
                      <a:endParaRPr sz="1100" u="none" cap="none" strike="noStrike"/>
                    </a:p>
                  </a:txBody>
                  <a:tcPr marT="134525" marB="134525" marR="134525" marL="134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3747"/>
                    </a:solidFill>
                  </a:tcPr>
                </a:tc>
              </a:tr>
              <a:tr h="973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1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94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LinkedIn Ads</a:t>
                      </a:r>
                      <a:endParaRPr sz="1100" u="none" cap="none" strike="noStrike"/>
                    </a:p>
                  </a:txBody>
                  <a:tcPr marT="134525" marB="134525" marR="134525" marL="134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99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12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R$ 120k</a:t>
                      </a:r>
                      <a:endParaRPr sz="1100" u="none" cap="none" strike="noStrike"/>
                    </a:p>
                  </a:txBody>
                  <a:tcPr marT="134525" marB="134525" marR="134525" marL="134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99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12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u="none" cap="none" strike="noStrike"/>
                    </a:p>
                  </a:txBody>
                  <a:tcPr marT="134525" marB="134525" marR="134525" marL="134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99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12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R$ 8k</a:t>
                      </a:r>
                      <a:endParaRPr sz="1100" u="none" cap="none" strike="noStrike"/>
                    </a:p>
                  </a:txBody>
                  <a:tcPr marT="134525" marB="134525" marR="134525" marL="134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99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12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25%</a:t>
                      </a:r>
                      <a:endParaRPr sz="1100" u="none" cap="none" strike="noStrike"/>
                    </a:p>
                  </a:txBody>
                  <a:tcPr marT="134525" marB="134525" marR="134525" marL="134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99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12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45</a:t>
                      </a:r>
                      <a:endParaRPr sz="1100" u="none" cap="none" strike="noStrike"/>
                    </a:p>
                  </a:txBody>
                  <a:tcPr marT="134525" marB="134525" marR="134525" marL="134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49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1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94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Indicações</a:t>
                      </a:r>
                      <a:endParaRPr sz="1100" u="none" cap="none" strike="noStrike"/>
                    </a:p>
                  </a:txBody>
                  <a:tcPr marT="134525" marB="134525" marR="134525" marL="134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99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12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R$ 80k</a:t>
                      </a:r>
                      <a:endParaRPr sz="1100" u="none" cap="none" strike="noStrike"/>
                    </a:p>
                  </a:txBody>
                  <a:tcPr marT="134525" marB="134525" marR="134525" marL="134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99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12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u="none" cap="none" strike="noStrike"/>
                    </a:p>
                  </a:txBody>
                  <a:tcPr marT="134525" marB="134525" marR="134525" marL="134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99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12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R$ 12k</a:t>
                      </a:r>
                      <a:endParaRPr sz="1100" u="none" cap="none" strike="noStrike"/>
                    </a:p>
                  </a:txBody>
                  <a:tcPr marT="134525" marB="134525" marR="134525" marL="134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99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12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40%</a:t>
                      </a:r>
                      <a:endParaRPr sz="1100" u="none" cap="none" strike="noStrike"/>
                    </a:p>
                  </a:txBody>
                  <a:tcPr marT="134525" marB="134525" marR="134525" marL="134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99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12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u="none" cap="none" strike="noStrike"/>
                    </a:p>
                  </a:txBody>
                  <a:tcPr marT="134525" marB="134525" marR="134525" marL="134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973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1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94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Site/Inbound</a:t>
                      </a:r>
                      <a:endParaRPr sz="1100" u="none" cap="none" strike="noStrike"/>
                    </a:p>
                  </a:txBody>
                  <a:tcPr marT="134525" marB="134525" marR="134525" marL="134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99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12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R$ 150k</a:t>
                      </a:r>
                      <a:endParaRPr sz="1100" u="none" cap="none" strike="noStrike"/>
                    </a:p>
                  </a:txBody>
                  <a:tcPr marT="134525" marB="134525" marR="134525" marL="134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99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12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u="none" cap="none" strike="noStrike"/>
                    </a:p>
                  </a:txBody>
                  <a:tcPr marT="134525" marB="134525" marR="134525" marL="134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99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12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R$ 7,5k</a:t>
                      </a:r>
                      <a:endParaRPr sz="1100" u="none" cap="none" strike="noStrike"/>
                    </a:p>
                  </a:txBody>
                  <a:tcPr marT="134525" marB="134525" marR="134525" marL="134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99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12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30%</a:t>
                      </a:r>
                      <a:endParaRPr sz="1100" u="none" cap="none" strike="noStrike"/>
                    </a:p>
                  </a:txBody>
                  <a:tcPr marT="134525" marB="134525" marR="134525" marL="134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99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12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50</a:t>
                      </a:r>
                      <a:endParaRPr sz="1100" u="none" cap="none" strike="noStrike"/>
                    </a:p>
                  </a:txBody>
                  <a:tcPr marT="134525" marB="134525" marR="134525" marL="134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973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1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94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Eventos</a:t>
                      </a:r>
                      <a:endParaRPr sz="1100" u="none" cap="none" strike="noStrike"/>
                    </a:p>
                  </a:txBody>
                  <a:tcPr marT="134525" marB="134525" marR="134525" marL="134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99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12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R$ 60k</a:t>
                      </a:r>
                      <a:endParaRPr sz="1100" u="none" cap="none" strike="noStrike"/>
                    </a:p>
                  </a:txBody>
                  <a:tcPr marT="134525" marB="134525" marR="134525" marL="134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99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12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u="none" cap="none" strike="noStrike"/>
                    </a:p>
                  </a:txBody>
                  <a:tcPr marT="134525" marB="134525" marR="134525" marL="134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99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12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R$ 10k</a:t>
                      </a:r>
                      <a:endParaRPr sz="1100" u="none" cap="none" strike="noStrike"/>
                    </a:p>
                  </a:txBody>
                  <a:tcPr marT="134525" marB="134525" marR="134525" marL="134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99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12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20%</a:t>
                      </a:r>
                      <a:endParaRPr sz="1100" u="none" cap="none" strike="noStrike"/>
                    </a:p>
                  </a:txBody>
                  <a:tcPr marT="134525" marB="134525" marR="134525" marL="134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99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12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60</a:t>
                      </a:r>
                      <a:endParaRPr sz="1100" u="none" cap="none" strike="noStrike"/>
                    </a:p>
                  </a:txBody>
                  <a:tcPr marT="134525" marB="134525" marR="134525" marL="134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01" name="Google Shape;601;p21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602" name="Google Shape;602;p21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43747"/>
        </a:solidFill>
      </p:bgPr>
    </p:bg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22"/>
          <p:cNvSpPr txBox="1"/>
          <p:nvPr/>
        </p:nvSpPr>
        <p:spPr>
          <a:xfrm>
            <a:off x="1097057" y="2741649"/>
            <a:ext cx="5894624" cy="1642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3.3 Regras de passagem</a:t>
            </a:r>
            <a:endParaRPr/>
          </a:p>
        </p:txBody>
      </p:sp>
      <p:sp>
        <p:nvSpPr>
          <p:cNvPr id="608" name="Google Shape;608;p22"/>
          <p:cNvSpPr txBox="1"/>
          <p:nvPr/>
        </p:nvSpPr>
        <p:spPr>
          <a:xfrm>
            <a:off x="1097057" y="5820667"/>
            <a:ext cx="5894624" cy="1783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2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Essas regras garantem que leads avancem no funil com critérios claros, prazos definidos e informações completas no CRM.</a:t>
            </a:r>
            <a:endParaRPr/>
          </a:p>
        </p:txBody>
      </p:sp>
      <p:sp>
        <p:nvSpPr>
          <p:cNvPr id="609" name="Google Shape;609;p22"/>
          <p:cNvSpPr/>
          <p:nvPr/>
        </p:nvSpPr>
        <p:spPr>
          <a:xfrm>
            <a:off x="1097057" y="4872930"/>
            <a:ext cx="404812" cy="404812"/>
          </a:xfrm>
          <a:custGeom>
            <a:rect b="b" l="l" r="r" t="t"/>
            <a:pathLst>
              <a:path extrusionOk="0" h="404812" w="404812">
                <a:moveTo>
                  <a:pt x="0" y="0"/>
                </a:moveTo>
                <a:lnTo>
                  <a:pt x="404813" y="0"/>
                </a:lnTo>
                <a:lnTo>
                  <a:pt x="404813" y="404812"/>
                </a:lnTo>
                <a:lnTo>
                  <a:pt x="0" y="404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10" name="Google Shape;610;p22"/>
          <p:cNvGraphicFramePr/>
          <p:nvPr/>
        </p:nvGraphicFramePr>
        <p:xfrm>
          <a:off x="6991681" y="31791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{1CF1BC00-48C3-43BC-B430-7C3D8B3CE2B8}</a:tableStyleId>
              </a:tblPr>
              <a:tblGrid>
                <a:gridCol w="1959950"/>
                <a:gridCol w="1918650"/>
                <a:gridCol w="1036900"/>
                <a:gridCol w="2379500"/>
                <a:gridCol w="1153825"/>
                <a:gridCol w="2198550"/>
              </a:tblGrid>
              <a:tr h="832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318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Roboto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Origem -&gt;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2318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Roboto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Destino</a:t>
                      </a:r>
                      <a:endParaRPr sz="1600" u="none" cap="none" strike="noStrike"/>
                    </a:p>
                  </a:txBody>
                  <a:tcPr marT="130425" marB="130425" marR="130425" marL="130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318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Critérios de passagem</a:t>
                      </a:r>
                      <a:endParaRPr sz="1600" u="none" cap="none" strike="noStrike"/>
                    </a:p>
                  </a:txBody>
                  <a:tcPr marT="130425" marB="130425" marR="130425" marL="130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7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Prazo para a resposta</a:t>
                      </a:r>
                      <a:endParaRPr sz="1400" u="none" cap="none" strike="noStrike"/>
                    </a:p>
                  </a:txBody>
                  <a:tcPr marT="130425" marB="130425" marR="130425" marL="130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318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Campos obrigatórios no CRM</a:t>
                      </a:r>
                      <a:endParaRPr sz="1600" u="none" cap="none" strike="noStrike"/>
                    </a:p>
                  </a:txBody>
                  <a:tcPr marT="130425" marB="130425" marR="130425" marL="130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99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43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Dono</a:t>
                      </a:r>
                      <a:endParaRPr sz="1100" u="none" cap="none" strike="noStrike"/>
                    </a:p>
                  </a:txBody>
                  <a:tcPr marT="130425" marB="130425" marR="130425" marL="130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318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Observações</a:t>
                      </a:r>
                      <a:endParaRPr sz="1600" u="none" cap="none" strike="noStrike"/>
                    </a:p>
                  </a:txBody>
                  <a:tcPr marT="130425" marB="130425" marR="130425" marL="130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</a:tr>
              <a:tr h="1176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318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3747"/>
                        </a:buClr>
                        <a:buSzPts val="1600"/>
                        <a:buFont typeface="Roboto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Marketing -&gt;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2318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3747"/>
                        </a:buClr>
                        <a:buSzPts val="1600"/>
                        <a:buFont typeface="Roboto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Pré-vendas</a:t>
                      </a:r>
                      <a:endParaRPr sz="1600" u="none" cap="none" strike="noStrike"/>
                    </a:p>
                  </a:txBody>
                  <a:tcPr marT="130425" marB="130425" marR="130425" marL="130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170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Lead com fit no ICP + engajamento mínimo (ex: abriu 2 conteúdos).</a:t>
                      </a:r>
                      <a:endParaRPr sz="1350" u="none" cap="none" strike="noStrike"/>
                    </a:p>
                  </a:txBody>
                  <a:tcPr marT="130425" marB="130425" marR="130425" marL="130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170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24h</a:t>
                      </a:r>
                      <a:endParaRPr sz="1350" u="none" cap="none" strike="noStrike"/>
                    </a:p>
                  </a:txBody>
                  <a:tcPr marT="130425" marB="130425" marR="130425" marL="130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170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Nome, e-mail, cargo, empresa.</a:t>
                      </a:r>
                      <a:endParaRPr sz="1350" u="none" cap="none" strike="noStrike"/>
                    </a:p>
                  </a:txBody>
                  <a:tcPr marT="130425" marB="130425" marR="130425" marL="130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170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Marketing</a:t>
                      </a:r>
                      <a:endParaRPr sz="1350" u="none" cap="none" strike="noStrike"/>
                    </a:p>
                  </a:txBody>
                  <a:tcPr marT="130425" marB="130425" marR="130425" marL="130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170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Rejeição documentada em até 24h.</a:t>
                      </a:r>
                      <a:endParaRPr sz="1350" u="none" cap="none" strike="noStrike"/>
                    </a:p>
                  </a:txBody>
                  <a:tcPr marT="130425" marB="130425" marR="130425" marL="130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84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318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3747"/>
                        </a:buClr>
                        <a:buSzPts val="1600"/>
                        <a:buFont typeface="Roboto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Pré-vendas -&gt;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2318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3747"/>
                        </a:buClr>
                        <a:buSzPts val="1600"/>
                        <a:buFont typeface="Roboto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Vendas</a:t>
                      </a:r>
                      <a:endParaRPr sz="1600" u="none" cap="none" strike="noStrike"/>
                    </a:p>
                  </a:txBody>
                  <a:tcPr marT="130425" marB="130425" marR="130425" marL="130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170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Reunião agendada + interesse validado.</a:t>
                      </a:r>
                      <a:endParaRPr sz="1350" u="none" cap="none" strike="noStrike"/>
                    </a:p>
                  </a:txBody>
                  <a:tcPr marT="130425" marB="130425" marR="130425" marL="130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170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12h</a:t>
                      </a:r>
                      <a:endParaRPr sz="1350" u="none" cap="none" strike="noStrike"/>
                    </a:p>
                  </a:txBody>
                  <a:tcPr marT="130425" marB="130425" marR="130425" marL="130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170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Histórico de contato + notas.</a:t>
                      </a:r>
                      <a:endParaRPr sz="1350" u="none" cap="none" strike="noStrike"/>
                    </a:p>
                  </a:txBody>
                  <a:tcPr marT="130425" marB="130425" marR="130425" marL="130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170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SDR</a:t>
                      </a:r>
                      <a:endParaRPr sz="1350" u="none" cap="none" strike="noStrike"/>
                    </a:p>
                  </a:txBody>
                  <a:tcPr marT="130425" marB="130425" marR="130425" marL="130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170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Em caso de ausência sem aviso, o lead retorna para a etapa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200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69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 nutrição</a:t>
                      </a:r>
                      <a:endParaRPr sz="1100" u="none" cap="none" strike="noStrike"/>
                    </a:p>
                  </a:txBody>
                  <a:tcPr marT="130425" marB="130425" marR="130425" marL="130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03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318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3747"/>
                        </a:buClr>
                        <a:buSzPts val="1600"/>
                        <a:buFont typeface="Roboto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Vendas -&gt; CS</a:t>
                      </a:r>
                      <a:endParaRPr sz="1600" u="none" cap="none" strike="noStrike"/>
                    </a:p>
                  </a:txBody>
                  <a:tcPr marT="130425" marB="130425" marR="130425" marL="130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170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Contrato </a:t>
                      </a:r>
                      <a:endParaRPr sz="1350" u="none" cap="none" strike="noStrike"/>
                    </a:p>
                    <a:p>
                      <a:pPr indent="0" lvl="0" marL="0" marR="0" rtl="0" algn="ctr">
                        <a:lnSpc>
                          <a:spcPct val="12170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assinado e briefing preenchido.</a:t>
                      </a:r>
                      <a:endParaRPr/>
                    </a:p>
                  </a:txBody>
                  <a:tcPr marT="130425" marB="130425" marR="130425" marL="130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170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48h</a:t>
                      </a:r>
                      <a:endParaRPr sz="1350" u="none" cap="none" strike="noStrike"/>
                    </a:p>
                  </a:txBody>
                  <a:tcPr marT="130425" marB="130425" marR="130425" marL="130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170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Ticket médio, data de início, SLA.</a:t>
                      </a:r>
                      <a:endParaRPr sz="1350" u="none" cap="none" strike="noStrike"/>
                    </a:p>
                  </a:txBody>
                  <a:tcPr marT="130425" marB="130425" marR="130425" marL="130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170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Vendas</a:t>
                      </a:r>
                      <a:endParaRPr sz="1350" u="none" cap="none" strike="noStrike"/>
                    </a:p>
                  </a:txBody>
                  <a:tcPr marT="130425" marB="130425" marR="130425" marL="130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69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Transferência deve acontecer em reunião</a:t>
                      </a:r>
                      <a:endParaRPr sz="1100" u="none" cap="none" strike="noStrike"/>
                    </a:p>
                  </a:txBody>
                  <a:tcPr marT="130425" marB="130425" marR="130425" marL="130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11" name="Google Shape;611;p22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612" name="Google Shape;612;p22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  <p:grpSp>
        <p:nvGrpSpPr>
          <p:cNvPr id="613" name="Google Shape;613;p22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614" name="Google Shape;614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22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6" name="Google Shape;616;p22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22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265C"/>
        </a:solidFill>
      </p:bgPr>
    </p:bg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2" name="Google Shape;622;p23"/>
          <p:cNvGrpSpPr/>
          <p:nvPr/>
        </p:nvGrpSpPr>
        <p:grpSpPr>
          <a:xfrm>
            <a:off x="5528569" y="1855053"/>
            <a:ext cx="10095767" cy="6793809"/>
            <a:chOff x="0" y="0"/>
            <a:chExt cx="2917054" cy="1962992"/>
          </a:xfrm>
        </p:grpSpPr>
        <p:sp>
          <p:nvSpPr>
            <p:cNvPr id="623" name="Google Shape;623;p23"/>
            <p:cNvSpPr/>
            <p:nvPr/>
          </p:nvSpPr>
          <p:spPr>
            <a:xfrm>
              <a:off x="0" y="0"/>
              <a:ext cx="2917054" cy="1962992"/>
            </a:xfrm>
            <a:custGeom>
              <a:rect b="b" l="l" r="r" t="t"/>
              <a:pathLst>
                <a:path extrusionOk="0" h="1962992" w="2917054">
                  <a:moveTo>
                    <a:pt x="38342" y="0"/>
                  </a:moveTo>
                  <a:lnTo>
                    <a:pt x="2878711" y="0"/>
                  </a:lnTo>
                  <a:cubicBezTo>
                    <a:pt x="2899888" y="0"/>
                    <a:pt x="2917054" y="17166"/>
                    <a:pt x="2917054" y="38342"/>
                  </a:cubicBezTo>
                  <a:lnTo>
                    <a:pt x="2917054" y="1924649"/>
                  </a:lnTo>
                  <a:cubicBezTo>
                    <a:pt x="2917054" y="1945825"/>
                    <a:pt x="2899888" y="1962992"/>
                    <a:pt x="2878711" y="1962992"/>
                  </a:cubicBezTo>
                  <a:lnTo>
                    <a:pt x="38342" y="1962992"/>
                  </a:lnTo>
                  <a:cubicBezTo>
                    <a:pt x="17166" y="1962992"/>
                    <a:pt x="0" y="1945825"/>
                    <a:pt x="0" y="1924649"/>
                  </a:cubicBezTo>
                  <a:lnTo>
                    <a:pt x="0" y="38342"/>
                  </a:lnTo>
                  <a:cubicBezTo>
                    <a:pt x="0" y="17166"/>
                    <a:pt x="17166" y="0"/>
                    <a:pt x="38342" y="0"/>
                  </a:cubicBezTo>
                  <a:close/>
                </a:path>
              </a:pathLst>
            </a:custGeom>
            <a:solidFill>
              <a:srgbClr val="2437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23"/>
            <p:cNvSpPr txBox="1"/>
            <p:nvPr/>
          </p:nvSpPr>
          <p:spPr>
            <a:xfrm>
              <a:off x="0" y="0"/>
              <a:ext cx="2917054" cy="19629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5" name="Google Shape;625;p23"/>
          <p:cNvSpPr/>
          <p:nvPr/>
        </p:nvSpPr>
        <p:spPr>
          <a:xfrm>
            <a:off x="2663664" y="1855053"/>
            <a:ext cx="5012675" cy="6793809"/>
          </a:xfrm>
          <a:custGeom>
            <a:rect b="b" l="l" r="r" t="t"/>
            <a:pathLst>
              <a:path extrusionOk="0" h="6793809" w="5012675">
                <a:moveTo>
                  <a:pt x="0" y="0"/>
                </a:moveTo>
                <a:lnTo>
                  <a:pt x="5012675" y="0"/>
                </a:lnTo>
                <a:lnTo>
                  <a:pt x="5012675" y="6793809"/>
                </a:lnTo>
                <a:lnTo>
                  <a:pt x="0" y="67938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9724" r="-29724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23"/>
          <p:cNvSpPr txBox="1"/>
          <p:nvPr/>
        </p:nvSpPr>
        <p:spPr>
          <a:xfrm>
            <a:off x="8425067" y="4794917"/>
            <a:ext cx="4146547" cy="4363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3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Mandato, Processo e KPIs</a:t>
            </a:r>
            <a:endParaRPr/>
          </a:p>
        </p:txBody>
      </p:sp>
      <p:sp>
        <p:nvSpPr>
          <p:cNvPr id="627" name="Google Shape;627;p23"/>
          <p:cNvSpPr txBox="1"/>
          <p:nvPr/>
        </p:nvSpPr>
        <p:spPr>
          <a:xfrm>
            <a:off x="8425067" y="3250485"/>
            <a:ext cx="5692069" cy="14152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6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3.4</a:t>
            </a:r>
            <a:r>
              <a:rPr b="1" lang="en-US" sz="5469" u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Time 1 — Inbound &amp; ADS </a:t>
            </a:r>
            <a:endParaRPr/>
          </a:p>
        </p:txBody>
      </p:sp>
      <p:grpSp>
        <p:nvGrpSpPr>
          <p:cNvPr id="628" name="Google Shape;628;p23"/>
          <p:cNvGrpSpPr/>
          <p:nvPr/>
        </p:nvGrpSpPr>
        <p:grpSpPr>
          <a:xfrm>
            <a:off x="8425067" y="5631142"/>
            <a:ext cx="6496097" cy="1717538"/>
            <a:chOff x="0" y="0"/>
            <a:chExt cx="1876971" cy="496263"/>
          </a:xfrm>
        </p:grpSpPr>
        <p:sp>
          <p:nvSpPr>
            <p:cNvPr id="629" name="Google Shape;629;p23"/>
            <p:cNvSpPr/>
            <p:nvPr/>
          </p:nvSpPr>
          <p:spPr>
            <a:xfrm>
              <a:off x="0" y="0"/>
              <a:ext cx="1876971" cy="496263"/>
            </a:xfrm>
            <a:custGeom>
              <a:rect b="b" l="l" r="r" t="t"/>
              <a:pathLst>
                <a:path extrusionOk="0" h="496263" w="1876971">
                  <a:moveTo>
                    <a:pt x="29795" y="0"/>
                  </a:moveTo>
                  <a:lnTo>
                    <a:pt x="1847177" y="0"/>
                  </a:lnTo>
                  <a:cubicBezTo>
                    <a:pt x="1855079" y="0"/>
                    <a:pt x="1862657" y="3139"/>
                    <a:pt x="1868245" y="8727"/>
                  </a:cubicBezTo>
                  <a:cubicBezTo>
                    <a:pt x="1873832" y="14314"/>
                    <a:pt x="1876971" y="21893"/>
                    <a:pt x="1876971" y="29795"/>
                  </a:cubicBezTo>
                  <a:lnTo>
                    <a:pt x="1876971" y="466468"/>
                  </a:lnTo>
                  <a:cubicBezTo>
                    <a:pt x="1876971" y="482923"/>
                    <a:pt x="1863632" y="496263"/>
                    <a:pt x="1847177" y="496263"/>
                  </a:cubicBezTo>
                  <a:lnTo>
                    <a:pt x="29795" y="496263"/>
                  </a:lnTo>
                  <a:cubicBezTo>
                    <a:pt x="13339" y="496263"/>
                    <a:pt x="0" y="482923"/>
                    <a:pt x="0" y="466468"/>
                  </a:cubicBezTo>
                  <a:lnTo>
                    <a:pt x="0" y="29795"/>
                  </a:lnTo>
                  <a:cubicBezTo>
                    <a:pt x="0" y="13339"/>
                    <a:pt x="13339" y="0"/>
                    <a:pt x="29795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23"/>
            <p:cNvSpPr txBox="1"/>
            <p:nvPr/>
          </p:nvSpPr>
          <p:spPr>
            <a:xfrm>
              <a:off x="0" y="9525"/>
              <a:ext cx="1876971" cy="4867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300" lIns="46300" spcFirstLastPara="1" rIns="46300" wrap="square" tIns="46300">
              <a:noAutofit/>
            </a:bodyPr>
            <a:lstStyle/>
            <a:p>
              <a:pPr indent="0" lvl="0" marL="0" marR="0" rtl="0" algn="ctr">
                <a:lnSpc>
                  <a:spcPct val="7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1" name="Google Shape;631;p23"/>
          <p:cNvSpPr txBox="1"/>
          <p:nvPr/>
        </p:nvSpPr>
        <p:spPr>
          <a:xfrm>
            <a:off x="8647585" y="5880062"/>
            <a:ext cx="6051060" cy="11252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3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Gerar fluxo constante de leads qualificados por meio de campanhas de inbound e mídia paga, garantindo previsibilidade.</a:t>
            </a:r>
            <a:endParaRPr/>
          </a:p>
        </p:txBody>
      </p:sp>
      <p:grpSp>
        <p:nvGrpSpPr>
          <p:cNvPr id="632" name="Google Shape;632;p23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633" name="Google Shape;633;p2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37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23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5" name="Google Shape;635;p23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23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637" name="Google Shape;637;p23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638" name="Google Shape;638;p23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24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644" name="Google Shape;644;p2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24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6" name="Google Shape;646;p24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24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648" name="Google Shape;648;p24"/>
          <p:cNvSpPr txBox="1"/>
          <p:nvPr/>
        </p:nvSpPr>
        <p:spPr>
          <a:xfrm>
            <a:off x="1028700" y="3044352"/>
            <a:ext cx="5551280" cy="15369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Papéis e responsabilidades</a:t>
            </a:r>
            <a:endParaRPr/>
          </a:p>
        </p:txBody>
      </p:sp>
      <p:graphicFrame>
        <p:nvGraphicFramePr>
          <p:cNvPr id="649" name="Google Shape;649;p24"/>
          <p:cNvGraphicFramePr/>
          <p:nvPr/>
        </p:nvGraphicFramePr>
        <p:xfrm>
          <a:off x="8373688" y="186086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{1CF1BC00-48C3-43BC-B430-7C3D8B3CE2B8}</a:tableStyleId>
              </a:tblPr>
              <a:tblGrid>
                <a:gridCol w="2510425"/>
                <a:gridCol w="2985025"/>
                <a:gridCol w="3390175"/>
              </a:tblGrid>
              <a:tr h="782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1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88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Papel</a:t>
                      </a:r>
                      <a:endParaRPr sz="1100" u="none" cap="none" strike="noStrike"/>
                    </a:p>
                  </a:txBody>
                  <a:tcPr marT="181675" marB="181675" marR="181675" marL="181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1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88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Responsabilidade</a:t>
                      </a:r>
                      <a:endParaRPr sz="1100" u="none" cap="none" strike="noStrike"/>
                    </a:p>
                  </a:txBody>
                  <a:tcPr marT="181675" marB="181675" marR="181675" marL="181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1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88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KPIs principais</a:t>
                      </a:r>
                      <a:endParaRPr sz="1100" u="none" cap="none" strike="noStrike"/>
                    </a:p>
                  </a:txBody>
                  <a:tcPr marT="181675" marB="181675" marR="181675" marL="181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</a:tr>
              <a:tr h="1246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1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88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Gestor de Mídia/ADS</a:t>
                      </a:r>
                      <a:endParaRPr sz="1100" u="none" cap="none" strike="noStrike"/>
                    </a:p>
                  </a:txBody>
                  <a:tcPr marT="181675" marB="181675" marR="181675" marL="181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99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7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Planejar, executar e otimizar campanhas pagas.</a:t>
                      </a:r>
                      <a:endParaRPr sz="1100" u="none" cap="none" strike="noStrike"/>
                    </a:p>
                  </a:txBody>
                  <a:tcPr marT="181675" marB="181675" marR="181675" marL="181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99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7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ROI de mídia, custo por lead (CPL) e conversão por campanha.</a:t>
                      </a:r>
                      <a:endParaRPr sz="1100" u="none" cap="none" strike="noStrike"/>
                    </a:p>
                  </a:txBody>
                  <a:tcPr marT="181675" marB="181675" marR="181675" marL="181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64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1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88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Especialista de Inbound</a:t>
                      </a:r>
                      <a:endParaRPr sz="1100" u="none" cap="none" strike="noStrike"/>
                    </a:p>
                  </a:txBody>
                  <a:tcPr marT="181675" marB="181675" marR="181675" marL="181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99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7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Criar fluxos de inbound, landing pages, conteúdos e nutrição de leads.</a:t>
                      </a:r>
                      <a:endParaRPr sz="1100" u="none" cap="none" strike="noStrike"/>
                    </a:p>
                  </a:txBody>
                  <a:tcPr marT="181675" marB="181675" marR="181675" marL="181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99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7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Nº de leads inbound e taxa de conversão visitante.</a:t>
                      </a:r>
                      <a:endParaRPr sz="1100" u="none" cap="none" strike="noStrike"/>
                    </a:p>
                  </a:txBody>
                  <a:tcPr marT="181675" marB="181675" marR="181675" marL="181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46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1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88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Analista de Performance</a:t>
                      </a:r>
                      <a:endParaRPr sz="1100" u="none" cap="none" strike="noStrike"/>
                    </a:p>
                  </a:txBody>
                  <a:tcPr marT="181675" marB="181675" marR="181675" marL="181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99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7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Monitorar métricas, testar criativos e garantir que campanhas atinjam as metas.</a:t>
                      </a:r>
                      <a:endParaRPr sz="1100" u="none" cap="none" strike="noStrike"/>
                    </a:p>
                  </a:txBody>
                  <a:tcPr marT="181675" marB="181675" marR="181675" marL="181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99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7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CTR, taxa de conversão e CAC por canal.</a:t>
                      </a:r>
                      <a:endParaRPr sz="1100" u="none" cap="none" strike="noStrike"/>
                    </a:p>
                  </a:txBody>
                  <a:tcPr marT="181675" marB="181675" marR="181675" marL="181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46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1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88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SDR Inbound</a:t>
                      </a:r>
                      <a:endParaRPr sz="1100" u="none" cap="none" strike="noStrike"/>
                    </a:p>
                  </a:txBody>
                  <a:tcPr marT="181675" marB="181675" marR="181675" marL="181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99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7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Receber leads inbound, validar fit e agendar reunião com vendas.</a:t>
                      </a:r>
                      <a:endParaRPr sz="1100" u="none" cap="none" strike="noStrike"/>
                    </a:p>
                  </a:txBody>
                  <a:tcPr marT="181675" marB="181675" marR="181675" marL="181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99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3747"/>
                        </a:buClr>
                        <a:buSzPts val="1907"/>
                        <a:buFont typeface="Roboto"/>
                        <a:buNone/>
                      </a:pPr>
                      <a:r>
                        <a:rPr lang="en-US" sz="1907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Tempo médio de resposta, nº de leads qualificados (MQLs -&gt; SQLs) e reuniões agendadas.</a:t>
                      </a:r>
                      <a:endParaRPr sz="1100" u="none" cap="none" strike="noStrike"/>
                    </a:p>
                  </a:txBody>
                  <a:tcPr marT="181675" marB="181675" marR="181675" marL="181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50" name="Google Shape;650;p24"/>
          <p:cNvSpPr txBox="1"/>
          <p:nvPr/>
        </p:nvSpPr>
        <p:spPr>
          <a:xfrm>
            <a:off x="1097057" y="5927571"/>
            <a:ext cx="5342381" cy="13359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29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Definir papéis garante alinhamento no processo de vendas, evitando sobreposição de tarefas.</a:t>
            </a:r>
            <a:endParaRPr/>
          </a:p>
        </p:txBody>
      </p:sp>
      <p:sp>
        <p:nvSpPr>
          <p:cNvPr id="651" name="Google Shape;651;p24"/>
          <p:cNvSpPr/>
          <p:nvPr/>
        </p:nvSpPr>
        <p:spPr>
          <a:xfrm>
            <a:off x="1097057" y="4979834"/>
            <a:ext cx="404812" cy="404812"/>
          </a:xfrm>
          <a:custGeom>
            <a:rect b="b" l="l" r="r" t="t"/>
            <a:pathLst>
              <a:path extrusionOk="0" h="404812" w="404812">
                <a:moveTo>
                  <a:pt x="0" y="0"/>
                </a:moveTo>
                <a:lnTo>
                  <a:pt x="404813" y="0"/>
                </a:lnTo>
                <a:lnTo>
                  <a:pt x="404813" y="404812"/>
                </a:lnTo>
                <a:lnTo>
                  <a:pt x="0" y="404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24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653" name="Google Shape;653;p24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43747"/>
        </a:solidFill>
      </p:bgPr>
    </p:bg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25"/>
          <p:cNvSpPr txBox="1"/>
          <p:nvPr/>
        </p:nvSpPr>
        <p:spPr>
          <a:xfrm>
            <a:off x="1028700" y="3033934"/>
            <a:ext cx="5551280" cy="15369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Cadências (modelo)</a:t>
            </a:r>
            <a:endParaRPr/>
          </a:p>
        </p:txBody>
      </p:sp>
      <p:sp>
        <p:nvSpPr>
          <p:cNvPr id="659" name="Google Shape;659;p25"/>
          <p:cNvSpPr txBox="1"/>
          <p:nvPr/>
        </p:nvSpPr>
        <p:spPr>
          <a:xfrm>
            <a:off x="1097057" y="5917153"/>
            <a:ext cx="5342381" cy="13359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2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As cadências organizam o fluxo de contato com leads e definem quantos toques devem ser feitos.</a:t>
            </a:r>
            <a:endParaRPr/>
          </a:p>
        </p:txBody>
      </p:sp>
      <p:sp>
        <p:nvSpPr>
          <p:cNvPr id="660" name="Google Shape;660;p25"/>
          <p:cNvSpPr/>
          <p:nvPr/>
        </p:nvSpPr>
        <p:spPr>
          <a:xfrm>
            <a:off x="1097057" y="4969415"/>
            <a:ext cx="404812" cy="404812"/>
          </a:xfrm>
          <a:custGeom>
            <a:rect b="b" l="l" r="r" t="t"/>
            <a:pathLst>
              <a:path extrusionOk="0" h="404812" w="404812">
                <a:moveTo>
                  <a:pt x="0" y="0"/>
                </a:moveTo>
                <a:lnTo>
                  <a:pt x="404813" y="0"/>
                </a:lnTo>
                <a:lnTo>
                  <a:pt x="404813" y="404813"/>
                </a:lnTo>
                <a:lnTo>
                  <a:pt x="0" y="4048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61" name="Google Shape;661;p25"/>
          <p:cNvGraphicFramePr/>
          <p:nvPr/>
        </p:nvGraphicFramePr>
        <p:xfrm>
          <a:off x="7451682" y="284881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{1CF1BC00-48C3-43BC-B430-7C3D8B3CE2B8}</a:tableStyleId>
              </a:tblPr>
              <a:tblGrid>
                <a:gridCol w="1748450"/>
                <a:gridCol w="1628900"/>
                <a:gridCol w="1717325"/>
                <a:gridCol w="2319675"/>
                <a:gridCol w="2393250"/>
              </a:tblGrid>
              <a:tr h="603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Canal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Toques (#)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Janela (dias)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Objetivo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Script/Observações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</a:tr>
              <a:tr h="943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E-mail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Nutrir o lead com conteúdo relevante.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Enviar material rico + case de cliente.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28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Telefone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Validar interesse e fit.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Abordagem consultiva usando SPIN.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83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WhatsApp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Confirmar recebimento e acelerar resposta.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Mensagem curta com CTA claro.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986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LinkedIn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Construir relacionamento e autoridade.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Conectar + compartilhar artigo/post.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662" name="Google Shape;662;p25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663" name="Google Shape;663;p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25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5" name="Google Shape;665;p25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25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667" name="Google Shape;667;p25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668" name="Google Shape;668;p25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  <p:transition>
    <p:wipe dir="u"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3" name="Google Shape;673;p26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674" name="Google Shape;674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26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6" name="Google Shape;676;p26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26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678" name="Google Shape;678;p26"/>
          <p:cNvSpPr txBox="1"/>
          <p:nvPr/>
        </p:nvSpPr>
        <p:spPr>
          <a:xfrm>
            <a:off x="1097057" y="3462941"/>
            <a:ext cx="5612668" cy="15369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Script de discovery 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(SPIN/BANT)</a:t>
            </a:r>
            <a:endParaRPr/>
          </a:p>
        </p:txBody>
      </p:sp>
      <p:sp>
        <p:nvSpPr>
          <p:cNvPr id="679" name="Google Shape;679;p26"/>
          <p:cNvSpPr txBox="1"/>
          <p:nvPr/>
        </p:nvSpPr>
        <p:spPr>
          <a:xfrm>
            <a:off x="1097057" y="6383496"/>
            <a:ext cx="3402700" cy="440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29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Objeções e respostas.</a:t>
            </a:r>
            <a:endParaRPr/>
          </a:p>
        </p:txBody>
      </p:sp>
      <p:sp>
        <p:nvSpPr>
          <p:cNvPr id="680" name="Google Shape;680;p26"/>
          <p:cNvSpPr/>
          <p:nvPr/>
        </p:nvSpPr>
        <p:spPr>
          <a:xfrm>
            <a:off x="1097057" y="5435758"/>
            <a:ext cx="404812" cy="404812"/>
          </a:xfrm>
          <a:custGeom>
            <a:rect b="b" l="l" r="r" t="t"/>
            <a:pathLst>
              <a:path extrusionOk="0" h="404812" w="404812">
                <a:moveTo>
                  <a:pt x="0" y="0"/>
                </a:moveTo>
                <a:lnTo>
                  <a:pt x="404813" y="0"/>
                </a:lnTo>
                <a:lnTo>
                  <a:pt x="404813" y="404813"/>
                </a:lnTo>
                <a:lnTo>
                  <a:pt x="0" y="4048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81" name="Google Shape;681;p26"/>
          <p:cNvGraphicFramePr/>
          <p:nvPr/>
        </p:nvGraphicFramePr>
        <p:xfrm>
          <a:off x="7889898" y="239912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{1CF1BC00-48C3-43BC-B430-7C3D8B3CE2B8}</a:tableStyleId>
              </a:tblPr>
              <a:tblGrid>
                <a:gridCol w="2854050"/>
                <a:gridCol w="3134550"/>
                <a:gridCol w="3380825"/>
              </a:tblGrid>
              <a:tr h="591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Objeção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Resposta-base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Prova social/material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</a:tr>
              <a:tr h="1099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“Já fazemos anúncios, não precisamos de agência.”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Mostrar diferencial em gestão estratégica e otimização contínua.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Case de cliente que reduziu CPL em 40% após gestão profissional.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97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“Nosso setor não gera retorno com inbound.”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Explicar adaptação da estratégia por segmento e exemplos práticos.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Relatório comparativo com dados de mercado + case do setor.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99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“Não temos orçamento disponível.”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Oferecer opções de pacotes escaláveis, começando com o menor.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Exemplo de cliente PME que iniciou com investimento reduzido e escalou depois.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99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“Não temos tempo para acompanhar agência.”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Ressaltar relatórios claros e reuniões rápidas de alinhamento.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Imagem de dashboard automatizado entregue aos clientes.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82" name="Google Shape;682;p26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683" name="Google Shape;683;p26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  <p:transition>
    <p:wipe dir="u"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8" name="Google Shape;688;p27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689" name="Google Shape;689;p2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27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1" name="Google Shape;691;p27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27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693" name="Google Shape;693;p27"/>
          <p:cNvSpPr txBox="1"/>
          <p:nvPr/>
        </p:nvSpPr>
        <p:spPr>
          <a:xfrm>
            <a:off x="1097057" y="3462941"/>
            <a:ext cx="5612668" cy="15369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Script de discovery 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(SPIN/BANT)</a:t>
            </a:r>
            <a:endParaRPr/>
          </a:p>
        </p:txBody>
      </p:sp>
      <p:sp>
        <p:nvSpPr>
          <p:cNvPr id="694" name="Google Shape;694;p27"/>
          <p:cNvSpPr txBox="1"/>
          <p:nvPr/>
        </p:nvSpPr>
        <p:spPr>
          <a:xfrm>
            <a:off x="1097057" y="6383496"/>
            <a:ext cx="4077968" cy="440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29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Ferramentas &amp; IA aplicadas.</a:t>
            </a:r>
            <a:endParaRPr/>
          </a:p>
        </p:txBody>
      </p:sp>
      <p:sp>
        <p:nvSpPr>
          <p:cNvPr id="695" name="Google Shape;695;p27"/>
          <p:cNvSpPr/>
          <p:nvPr/>
        </p:nvSpPr>
        <p:spPr>
          <a:xfrm>
            <a:off x="1097057" y="5435758"/>
            <a:ext cx="404812" cy="404812"/>
          </a:xfrm>
          <a:custGeom>
            <a:rect b="b" l="l" r="r" t="t"/>
            <a:pathLst>
              <a:path extrusionOk="0" h="404812" w="404812">
                <a:moveTo>
                  <a:pt x="0" y="0"/>
                </a:moveTo>
                <a:lnTo>
                  <a:pt x="404813" y="0"/>
                </a:lnTo>
                <a:lnTo>
                  <a:pt x="404813" y="404813"/>
                </a:lnTo>
                <a:lnTo>
                  <a:pt x="0" y="4048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96" name="Google Shape;696;p27"/>
          <p:cNvGraphicFramePr/>
          <p:nvPr/>
        </p:nvGraphicFramePr>
        <p:xfrm>
          <a:off x="7772401" y="283421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{1CF1BC00-48C3-43BC-B430-7C3D8B3CE2B8}</a:tableStyleId>
              </a:tblPr>
              <a:tblGrid>
                <a:gridCol w="2123575"/>
                <a:gridCol w="2332275"/>
                <a:gridCol w="2515525"/>
                <a:gridCol w="2515525"/>
              </a:tblGrid>
              <a:tr h="68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Ferramenta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ou Agente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Entrada (input)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Saída (output)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Dono/SLA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</a:tr>
              <a:tr h="1099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CRM (ex: PipeRun)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Dados do lead (formulário, landing page).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Histórico centralizado + dados para descoberta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SDR Inbound.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98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ChatGPT/IA de Conteúdo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Briefing do lead + segmento de mercado.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Sugestões de perguntas SPIN/BANT personalizadas.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Marketing/SDR.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99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Google Analytics/Ads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Comportamento de navegação + cliques em anúncios.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Percepções sobre o interesse e o momento de compra.</a:t>
                      </a:r>
                      <a:endParaRPr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Performance ADS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97" name="Google Shape;697;p27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698" name="Google Shape;698;p27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  <p:transition>
    <p:wipe dir="u"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43747"/>
        </a:solidFill>
      </p:bgPr>
    </p:bg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3" name="Google Shape;703;p28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704" name="Google Shape;704;p2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28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6" name="Google Shape;706;p28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28"/>
          <p:cNvSpPr txBox="1"/>
          <p:nvPr/>
        </p:nvSpPr>
        <p:spPr>
          <a:xfrm>
            <a:off x="1028700" y="2115769"/>
            <a:ext cx="14283896" cy="847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Checklist operacional (diário/semanal)</a:t>
            </a:r>
            <a:endParaRPr/>
          </a:p>
        </p:txBody>
      </p:sp>
      <p:sp>
        <p:nvSpPr>
          <p:cNvPr id="708" name="Google Shape;708;p28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grpSp>
        <p:nvGrpSpPr>
          <p:cNvPr id="709" name="Google Shape;709;p28"/>
          <p:cNvGrpSpPr/>
          <p:nvPr/>
        </p:nvGrpSpPr>
        <p:grpSpPr>
          <a:xfrm>
            <a:off x="1097057" y="3940507"/>
            <a:ext cx="1904864" cy="911902"/>
            <a:chOff x="0" y="-38100"/>
            <a:chExt cx="511433" cy="244835"/>
          </a:xfrm>
        </p:grpSpPr>
        <p:sp>
          <p:nvSpPr>
            <p:cNvPr id="710" name="Google Shape;710;p28"/>
            <p:cNvSpPr/>
            <p:nvPr/>
          </p:nvSpPr>
          <p:spPr>
            <a:xfrm>
              <a:off x="0" y="0"/>
              <a:ext cx="511433" cy="206735"/>
            </a:xfrm>
            <a:custGeom>
              <a:rect b="b" l="l" r="r" t="t"/>
              <a:pathLst>
                <a:path extrusionOk="0" h="206735" w="511433">
                  <a:moveTo>
                    <a:pt x="103367" y="0"/>
                  </a:moveTo>
                  <a:lnTo>
                    <a:pt x="408066" y="0"/>
                  </a:lnTo>
                  <a:cubicBezTo>
                    <a:pt x="435480" y="0"/>
                    <a:pt x="461772" y="10890"/>
                    <a:pt x="481157" y="30276"/>
                  </a:cubicBezTo>
                  <a:cubicBezTo>
                    <a:pt x="500542" y="49661"/>
                    <a:pt x="511433" y="75953"/>
                    <a:pt x="511433" y="103367"/>
                  </a:cubicBezTo>
                  <a:lnTo>
                    <a:pt x="511433" y="103367"/>
                  </a:lnTo>
                  <a:cubicBezTo>
                    <a:pt x="511433" y="130782"/>
                    <a:pt x="500542" y="157074"/>
                    <a:pt x="481157" y="176459"/>
                  </a:cubicBezTo>
                  <a:cubicBezTo>
                    <a:pt x="461772" y="195844"/>
                    <a:pt x="435480" y="206735"/>
                    <a:pt x="408066" y="206735"/>
                  </a:cubicBezTo>
                  <a:lnTo>
                    <a:pt x="103367" y="206735"/>
                  </a:lnTo>
                  <a:cubicBezTo>
                    <a:pt x="75953" y="206735"/>
                    <a:pt x="49661" y="195844"/>
                    <a:pt x="30276" y="176459"/>
                  </a:cubicBezTo>
                  <a:cubicBezTo>
                    <a:pt x="10890" y="157074"/>
                    <a:pt x="0" y="130782"/>
                    <a:pt x="0" y="103367"/>
                  </a:cubicBezTo>
                  <a:lnTo>
                    <a:pt x="0" y="103367"/>
                  </a:lnTo>
                  <a:cubicBezTo>
                    <a:pt x="0" y="75953"/>
                    <a:pt x="10890" y="49661"/>
                    <a:pt x="30276" y="30276"/>
                  </a:cubicBezTo>
                  <a:cubicBezTo>
                    <a:pt x="49661" y="10890"/>
                    <a:pt x="75953" y="0"/>
                    <a:pt x="103367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28"/>
            <p:cNvSpPr txBox="1"/>
            <p:nvPr/>
          </p:nvSpPr>
          <p:spPr>
            <a:xfrm>
              <a:off x="0" y="-38100"/>
              <a:ext cx="511433" cy="2448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2" name="Google Shape;712;p28"/>
          <p:cNvGrpSpPr/>
          <p:nvPr/>
        </p:nvGrpSpPr>
        <p:grpSpPr>
          <a:xfrm>
            <a:off x="9055047" y="3940507"/>
            <a:ext cx="1904864" cy="911902"/>
            <a:chOff x="0" y="-38100"/>
            <a:chExt cx="511433" cy="244835"/>
          </a:xfrm>
        </p:grpSpPr>
        <p:sp>
          <p:nvSpPr>
            <p:cNvPr id="713" name="Google Shape;713;p28"/>
            <p:cNvSpPr/>
            <p:nvPr/>
          </p:nvSpPr>
          <p:spPr>
            <a:xfrm>
              <a:off x="0" y="0"/>
              <a:ext cx="511433" cy="206735"/>
            </a:xfrm>
            <a:custGeom>
              <a:rect b="b" l="l" r="r" t="t"/>
              <a:pathLst>
                <a:path extrusionOk="0" h="206735" w="511433">
                  <a:moveTo>
                    <a:pt x="103367" y="0"/>
                  </a:moveTo>
                  <a:lnTo>
                    <a:pt x="408066" y="0"/>
                  </a:lnTo>
                  <a:cubicBezTo>
                    <a:pt x="435480" y="0"/>
                    <a:pt x="461772" y="10890"/>
                    <a:pt x="481157" y="30276"/>
                  </a:cubicBezTo>
                  <a:cubicBezTo>
                    <a:pt x="500542" y="49661"/>
                    <a:pt x="511433" y="75953"/>
                    <a:pt x="511433" y="103367"/>
                  </a:cubicBezTo>
                  <a:lnTo>
                    <a:pt x="511433" y="103367"/>
                  </a:lnTo>
                  <a:cubicBezTo>
                    <a:pt x="511433" y="130782"/>
                    <a:pt x="500542" y="157074"/>
                    <a:pt x="481157" y="176459"/>
                  </a:cubicBezTo>
                  <a:cubicBezTo>
                    <a:pt x="461772" y="195844"/>
                    <a:pt x="435480" y="206735"/>
                    <a:pt x="408066" y="206735"/>
                  </a:cubicBezTo>
                  <a:lnTo>
                    <a:pt x="103367" y="206735"/>
                  </a:lnTo>
                  <a:cubicBezTo>
                    <a:pt x="75953" y="206735"/>
                    <a:pt x="49661" y="195844"/>
                    <a:pt x="30276" y="176459"/>
                  </a:cubicBezTo>
                  <a:cubicBezTo>
                    <a:pt x="10890" y="157074"/>
                    <a:pt x="0" y="130782"/>
                    <a:pt x="0" y="103367"/>
                  </a:cubicBezTo>
                  <a:lnTo>
                    <a:pt x="0" y="103367"/>
                  </a:lnTo>
                  <a:cubicBezTo>
                    <a:pt x="0" y="75953"/>
                    <a:pt x="10890" y="49661"/>
                    <a:pt x="30276" y="30276"/>
                  </a:cubicBezTo>
                  <a:cubicBezTo>
                    <a:pt x="49661" y="10890"/>
                    <a:pt x="75953" y="0"/>
                    <a:pt x="103367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28"/>
            <p:cNvSpPr txBox="1"/>
            <p:nvPr/>
          </p:nvSpPr>
          <p:spPr>
            <a:xfrm>
              <a:off x="0" y="-38100"/>
              <a:ext cx="511433" cy="2448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5" name="Google Shape;715;p28"/>
          <p:cNvSpPr txBox="1"/>
          <p:nvPr/>
        </p:nvSpPr>
        <p:spPr>
          <a:xfrm>
            <a:off x="1097057" y="4273273"/>
            <a:ext cx="1904864" cy="3501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6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Diário</a:t>
            </a:r>
            <a:endParaRPr/>
          </a:p>
        </p:txBody>
      </p:sp>
      <p:sp>
        <p:nvSpPr>
          <p:cNvPr id="716" name="Google Shape;716;p28"/>
          <p:cNvSpPr txBox="1"/>
          <p:nvPr/>
        </p:nvSpPr>
        <p:spPr>
          <a:xfrm>
            <a:off x="868971" y="5078187"/>
            <a:ext cx="7301677" cy="20451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4351" lvl="1" marL="508702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56"/>
              <a:buFont typeface="Arial"/>
              <a:buChar char="•"/>
            </a:pPr>
            <a:r>
              <a:rPr b="0" i="0" lang="en-US" sz="2356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Responder novos leads inbound </a:t>
            </a:r>
            <a:endParaRPr/>
          </a:p>
          <a:p>
            <a:pPr indent="-254351" lvl="1" marL="508702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56"/>
              <a:buFont typeface="Arial"/>
              <a:buChar char="•"/>
            </a:pPr>
            <a:r>
              <a:rPr b="0" i="0" lang="en-US" sz="2356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Validar informações básicas (ICP, cargo, empresa)</a:t>
            </a:r>
            <a:endParaRPr/>
          </a:p>
          <a:p>
            <a:pPr indent="-254351" lvl="1" marL="508702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56"/>
              <a:buFont typeface="Arial"/>
              <a:buChar char="•"/>
            </a:pPr>
            <a:r>
              <a:rPr b="0" i="0" lang="en-US" sz="2356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Atualizar status das oportunidades no funil</a:t>
            </a:r>
            <a:endParaRPr/>
          </a:p>
          <a:p>
            <a:pPr indent="-254351" lvl="1" marL="508702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56"/>
              <a:buFont typeface="Arial"/>
              <a:buChar char="•"/>
            </a:pPr>
            <a:r>
              <a:rPr b="0" i="0" lang="en-US" sz="2356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Monitorar performance das campanhas pagas </a:t>
            </a:r>
            <a:endParaRPr/>
          </a:p>
          <a:p>
            <a:pPr indent="-254351" lvl="1" marL="508702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56"/>
              <a:buFont typeface="Arial"/>
              <a:buChar char="•"/>
            </a:pPr>
            <a:r>
              <a:rPr b="0" i="0" lang="en-US" sz="2356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Registrar observações das interações com leads</a:t>
            </a:r>
            <a:endParaRPr/>
          </a:p>
        </p:txBody>
      </p:sp>
      <p:sp>
        <p:nvSpPr>
          <p:cNvPr id="717" name="Google Shape;717;p28"/>
          <p:cNvSpPr txBox="1"/>
          <p:nvPr/>
        </p:nvSpPr>
        <p:spPr>
          <a:xfrm>
            <a:off x="8855536" y="5078187"/>
            <a:ext cx="8387304" cy="3355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4351" lvl="1" marL="508702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56"/>
              <a:buFont typeface="Arial"/>
              <a:buChar char="•"/>
            </a:pPr>
            <a:r>
              <a:rPr b="0" i="0" lang="en-US" sz="2356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Revisar pipeline de inbound com SDR e Marketing</a:t>
            </a:r>
            <a:endParaRPr/>
          </a:p>
          <a:p>
            <a:pPr indent="-254351" lvl="1" marL="508702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56"/>
              <a:buFont typeface="Arial"/>
              <a:buChar char="•"/>
            </a:pPr>
            <a:r>
              <a:rPr b="0" i="0" lang="en-US" sz="2356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Analisar métricas-chave (MQLs, SQLs, taxa de conversão por canal)</a:t>
            </a:r>
            <a:endParaRPr/>
          </a:p>
          <a:p>
            <a:pPr indent="-254351" lvl="1" marL="508702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56"/>
              <a:buFont typeface="Arial"/>
              <a:buChar char="•"/>
            </a:pPr>
            <a:r>
              <a:rPr b="0" i="0" lang="en-US" sz="2356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Rodar otimizações em campanhas ativas (palavras-chave, segmentações, criativos)</a:t>
            </a:r>
            <a:endParaRPr/>
          </a:p>
          <a:p>
            <a:pPr indent="-254351" lvl="1" marL="508702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56"/>
              <a:buFont typeface="Arial"/>
              <a:buChar char="•"/>
            </a:pPr>
            <a:r>
              <a:rPr b="0" i="0" lang="en-US" sz="2356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Mapear objeções mais frequentes e atualizar roteiro de etapa de descoberta</a:t>
            </a:r>
            <a:endParaRPr b="0" i="0" sz="2356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54351" lvl="1" marL="508702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56"/>
              <a:buFont typeface="Arial"/>
              <a:buChar char="•"/>
            </a:pPr>
            <a:r>
              <a:rPr b="0" i="0" lang="en-US" sz="2356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Gerar relatório consolidado para liderança</a:t>
            </a:r>
            <a:endParaRPr b="0" i="0" sz="2356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8" name="Google Shape;718;p28"/>
          <p:cNvSpPr txBox="1"/>
          <p:nvPr/>
        </p:nvSpPr>
        <p:spPr>
          <a:xfrm>
            <a:off x="9055047" y="4273273"/>
            <a:ext cx="1904864" cy="3501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6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Semanal</a:t>
            </a:r>
            <a:endParaRPr/>
          </a:p>
        </p:txBody>
      </p:sp>
      <p:sp>
        <p:nvSpPr>
          <p:cNvPr id="719" name="Google Shape;719;p28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720" name="Google Shape;720;p28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  <p:transition>
    <p:wipe dir="u"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265C"/>
        </a:solidFill>
      </p:bgPr>
    </p:bg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5" name="Google Shape;725;p29"/>
          <p:cNvGrpSpPr/>
          <p:nvPr/>
        </p:nvGrpSpPr>
        <p:grpSpPr>
          <a:xfrm>
            <a:off x="5528569" y="1855053"/>
            <a:ext cx="10095767" cy="6793809"/>
            <a:chOff x="0" y="0"/>
            <a:chExt cx="2917054" cy="1962992"/>
          </a:xfrm>
        </p:grpSpPr>
        <p:sp>
          <p:nvSpPr>
            <p:cNvPr id="726" name="Google Shape;726;p29"/>
            <p:cNvSpPr/>
            <p:nvPr/>
          </p:nvSpPr>
          <p:spPr>
            <a:xfrm>
              <a:off x="0" y="0"/>
              <a:ext cx="2917054" cy="1962992"/>
            </a:xfrm>
            <a:custGeom>
              <a:rect b="b" l="l" r="r" t="t"/>
              <a:pathLst>
                <a:path extrusionOk="0" h="1962992" w="2917054">
                  <a:moveTo>
                    <a:pt x="38342" y="0"/>
                  </a:moveTo>
                  <a:lnTo>
                    <a:pt x="2878711" y="0"/>
                  </a:lnTo>
                  <a:cubicBezTo>
                    <a:pt x="2899888" y="0"/>
                    <a:pt x="2917054" y="17166"/>
                    <a:pt x="2917054" y="38342"/>
                  </a:cubicBezTo>
                  <a:lnTo>
                    <a:pt x="2917054" y="1924649"/>
                  </a:lnTo>
                  <a:cubicBezTo>
                    <a:pt x="2917054" y="1945825"/>
                    <a:pt x="2899888" y="1962992"/>
                    <a:pt x="2878711" y="1962992"/>
                  </a:cubicBezTo>
                  <a:lnTo>
                    <a:pt x="38342" y="1962992"/>
                  </a:lnTo>
                  <a:cubicBezTo>
                    <a:pt x="17166" y="1962992"/>
                    <a:pt x="0" y="1945825"/>
                    <a:pt x="0" y="1924649"/>
                  </a:cubicBezTo>
                  <a:lnTo>
                    <a:pt x="0" y="38342"/>
                  </a:lnTo>
                  <a:cubicBezTo>
                    <a:pt x="0" y="17166"/>
                    <a:pt x="17166" y="0"/>
                    <a:pt x="38342" y="0"/>
                  </a:cubicBezTo>
                  <a:close/>
                </a:path>
              </a:pathLst>
            </a:custGeom>
            <a:solidFill>
              <a:srgbClr val="2437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29"/>
            <p:cNvSpPr txBox="1"/>
            <p:nvPr/>
          </p:nvSpPr>
          <p:spPr>
            <a:xfrm>
              <a:off x="0" y="0"/>
              <a:ext cx="2917054" cy="19629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8" name="Google Shape;728;p29"/>
          <p:cNvSpPr/>
          <p:nvPr/>
        </p:nvSpPr>
        <p:spPr>
          <a:xfrm>
            <a:off x="2663664" y="1855053"/>
            <a:ext cx="5012675" cy="6793809"/>
          </a:xfrm>
          <a:custGeom>
            <a:rect b="b" l="l" r="r" t="t"/>
            <a:pathLst>
              <a:path extrusionOk="0" h="6793809" w="5012675">
                <a:moveTo>
                  <a:pt x="0" y="0"/>
                </a:moveTo>
                <a:lnTo>
                  <a:pt x="5012675" y="0"/>
                </a:lnTo>
                <a:lnTo>
                  <a:pt x="5012675" y="6793809"/>
                </a:lnTo>
                <a:lnTo>
                  <a:pt x="0" y="67938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52713" r="-5700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29"/>
          <p:cNvSpPr txBox="1"/>
          <p:nvPr/>
        </p:nvSpPr>
        <p:spPr>
          <a:xfrm>
            <a:off x="8425067" y="4794917"/>
            <a:ext cx="4146547" cy="4363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3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Mandato, Processo e KPIs</a:t>
            </a:r>
            <a:endParaRPr/>
          </a:p>
        </p:txBody>
      </p:sp>
      <p:sp>
        <p:nvSpPr>
          <p:cNvPr id="730" name="Google Shape;730;p29"/>
          <p:cNvSpPr txBox="1"/>
          <p:nvPr/>
        </p:nvSpPr>
        <p:spPr>
          <a:xfrm>
            <a:off x="8425067" y="3250485"/>
            <a:ext cx="5692069" cy="14152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6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3.5</a:t>
            </a:r>
            <a:r>
              <a:rPr b="1" lang="en-US" sz="5469" u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Time 2 — Outbound  </a:t>
            </a:r>
            <a:endParaRPr/>
          </a:p>
        </p:txBody>
      </p:sp>
      <p:grpSp>
        <p:nvGrpSpPr>
          <p:cNvPr id="731" name="Google Shape;731;p29"/>
          <p:cNvGrpSpPr/>
          <p:nvPr/>
        </p:nvGrpSpPr>
        <p:grpSpPr>
          <a:xfrm>
            <a:off x="8425067" y="5631142"/>
            <a:ext cx="6496097" cy="1717538"/>
            <a:chOff x="0" y="0"/>
            <a:chExt cx="1876971" cy="496263"/>
          </a:xfrm>
        </p:grpSpPr>
        <p:sp>
          <p:nvSpPr>
            <p:cNvPr id="732" name="Google Shape;732;p29"/>
            <p:cNvSpPr/>
            <p:nvPr/>
          </p:nvSpPr>
          <p:spPr>
            <a:xfrm>
              <a:off x="0" y="0"/>
              <a:ext cx="1876971" cy="496263"/>
            </a:xfrm>
            <a:custGeom>
              <a:rect b="b" l="l" r="r" t="t"/>
              <a:pathLst>
                <a:path extrusionOk="0" h="496263" w="1876971">
                  <a:moveTo>
                    <a:pt x="29795" y="0"/>
                  </a:moveTo>
                  <a:lnTo>
                    <a:pt x="1847177" y="0"/>
                  </a:lnTo>
                  <a:cubicBezTo>
                    <a:pt x="1855079" y="0"/>
                    <a:pt x="1862657" y="3139"/>
                    <a:pt x="1868245" y="8727"/>
                  </a:cubicBezTo>
                  <a:cubicBezTo>
                    <a:pt x="1873832" y="14314"/>
                    <a:pt x="1876971" y="21893"/>
                    <a:pt x="1876971" y="29795"/>
                  </a:cubicBezTo>
                  <a:lnTo>
                    <a:pt x="1876971" y="466468"/>
                  </a:lnTo>
                  <a:cubicBezTo>
                    <a:pt x="1876971" y="482923"/>
                    <a:pt x="1863632" y="496263"/>
                    <a:pt x="1847177" y="496263"/>
                  </a:cubicBezTo>
                  <a:lnTo>
                    <a:pt x="29795" y="496263"/>
                  </a:lnTo>
                  <a:cubicBezTo>
                    <a:pt x="13339" y="496263"/>
                    <a:pt x="0" y="482923"/>
                    <a:pt x="0" y="466468"/>
                  </a:cubicBezTo>
                  <a:lnTo>
                    <a:pt x="0" y="29795"/>
                  </a:lnTo>
                  <a:cubicBezTo>
                    <a:pt x="0" y="13339"/>
                    <a:pt x="13339" y="0"/>
                    <a:pt x="29795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29"/>
            <p:cNvSpPr txBox="1"/>
            <p:nvPr/>
          </p:nvSpPr>
          <p:spPr>
            <a:xfrm>
              <a:off x="0" y="9525"/>
              <a:ext cx="1876971" cy="4867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300" lIns="46300" spcFirstLastPara="1" rIns="46300" wrap="square" tIns="46300">
              <a:noAutofit/>
            </a:bodyPr>
            <a:lstStyle/>
            <a:p>
              <a:pPr indent="0" lvl="0" marL="0" marR="0" rtl="0" algn="ctr">
                <a:lnSpc>
                  <a:spcPct val="7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4" name="Google Shape;734;p29"/>
          <p:cNvSpPr txBox="1"/>
          <p:nvPr/>
        </p:nvSpPr>
        <p:spPr>
          <a:xfrm>
            <a:off x="8647585" y="5889587"/>
            <a:ext cx="6051060" cy="11530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3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Gerar novas oportunidades de negócio a partir da prospecção ativa, conectando a empresa com perfis dentro do ICP.</a:t>
            </a:r>
            <a:endParaRPr/>
          </a:p>
        </p:txBody>
      </p:sp>
      <p:grpSp>
        <p:nvGrpSpPr>
          <p:cNvPr id="735" name="Google Shape;735;p29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736" name="Google Shape;736;p2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37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29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8" name="Google Shape;738;p29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29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740" name="Google Shape;740;p29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741" name="Google Shape;741;p29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43747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3"/>
          <p:cNvGrpSpPr/>
          <p:nvPr/>
        </p:nvGrpSpPr>
        <p:grpSpPr>
          <a:xfrm>
            <a:off x="1097057" y="4194898"/>
            <a:ext cx="2748949" cy="911902"/>
            <a:chOff x="0" y="-38100"/>
            <a:chExt cx="738060" cy="244835"/>
          </a:xfrm>
        </p:grpSpPr>
        <p:sp>
          <p:nvSpPr>
            <p:cNvPr id="109" name="Google Shape;109;p3"/>
            <p:cNvSpPr/>
            <p:nvPr/>
          </p:nvSpPr>
          <p:spPr>
            <a:xfrm>
              <a:off x="0" y="0"/>
              <a:ext cx="738060" cy="206735"/>
            </a:xfrm>
            <a:custGeom>
              <a:rect b="b" l="l" r="r" t="t"/>
              <a:pathLst>
                <a:path extrusionOk="0" h="206735" w="738060">
                  <a:moveTo>
                    <a:pt x="103367" y="0"/>
                  </a:moveTo>
                  <a:lnTo>
                    <a:pt x="634692" y="0"/>
                  </a:lnTo>
                  <a:cubicBezTo>
                    <a:pt x="691780" y="0"/>
                    <a:pt x="738060" y="46279"/>
                    <a:pt x="738060" y="103367"/>
                  </a:cubicBezTo>
                  <a:lnTo>
                    <a:pt x="738060" y="103367"/>
                  </a:lnTo>
                  <a:cubicBezTo>
                    <a:pt x="738060" y="130782"/>
                    <a:pt x="727169" y="157074"/>
                    <a:pt x="707784" y="176459"/>
                  </a:cubicBezTo>
                  <a:cubicBezTo>
                    <a:pt x="688399" y="195844"/>
                    <a:pt x="662107" y="206735"/>
                    <a:pt x="634692" y="206735"/>
                  </a:cubicBezTo>
                  <a:lnTo>
                    <a:pt x="103367" y="206735"/>
                  </a:lnTo>
                  <a:cubicBezTo>
                    <a:pt x="75953" y="206735"/>
                    <a:pt x="49661" y="195844"/>
                    <a:pt x="30276" y="176459"/>
                  </a:cubicBezTo>
                  <a:cubicBezTo>
                    <a:pt x="10890" y="157074"/>
                    <a:pt x="0" y="130782"/>
                    <a:pt x="0" y="103367"/>
                  </a:cubicBezTo>
                  <a:lnTo>
                    <a:pt x="0" y="103367"/>
                  </a:lnTo>
                  <a:cubicBezTo>
                    <a:pt x="0" y="75953"/>
                    <a:pt x="10890" y="49661"/>
                    <a:pt x="30276" y="30276"/>
                  </a:cubicBezTo>
                  <a:cubicBezTo>
                    <a:pt x="49661" y="10890"/>
                    <a:pt x="75953" y="0"/>
                    <a:pt x="103367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3"/>
            <p:cNvSpPr txBox="1"/>
            <p:nvPr/>
          </p:nvSpPr>
          <p:spPr>
            <a:xfrm>
              <a:off x="0" y="-38100"/>
              <a:ext cx="738060" cy="2448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" name="Google Shape;111;p3"/>
          <p:cNvGrpSpPr/>
          <p:nvPr/>
        </p:nvGrpSpPr>
        <p:grpSpPr>
          <a:xfrm>
            <a:off x="5776797" y="4178662"/>
            <a:ext cx="2748949" cy="911902"/>
            <a:chOff x="0" y="-38100"/>
            <a:chExt cx="738060" cy="244835"/>
          </a:xfrm>
        </p:grpSpPr>
        <p:sp>
          <p:nvSpPr>
            <p:cNvPr id="112" name="Google Shape;112;p3"/>
            <p:cNvSpPr/>
            <p:nvPr/>
          </p:nvSpPr>
          <p:spPr>
            <a:xfrm>
              <a:off x="0" y="0"/>
              <a:ext cx="738060" cy="206735"/>
            </a:xfrm>
            <a:custGeom>
              <a:rect b="b" l="l" r="r" t="t"/>
              <a:pathLst>
                <a:path extrusionOk="0" h="206735" w="738060">
                  <a:moveTo>
                    <a:pt x="103367" y="0"/>
                  </a:moveTo>
                  <a:lnTo>
                    <a:pt x="634692" y="0"/>
                  </a:lnTo>
                  <a:cubicBezTo>
                    <a:pt x="691780" y="0"/>
                    <a:pt x="738060" y="46279"/>
                    <a:pt x="738060" y="103367"/>
                  </a:cubicBezTo>
                  <a:lnTo>
                    <a:pt x="738060" y="103367"/>
                  </a:lnTo>
                  <a:cubicBezTo>
                    <a:pt x="738060" y="130782"/>
                    <a:pt x="727169" y="157074"/>
                    <a:pt x="707784" y="176459"/>
                  </a:cubicBezTo>
                  <a:cubicBezTo>
                    <a:pt x="688399" y="195844"/>
                    <a:pt x="662107" y="206735"/>
                    <a:pt x="634692" y="206735"/>
                  </a:cubicBezTo>
                  <a:lnTo>
                    <a:pt x="103367" y="206735"/>
                  </a:lnTo>
                  <a:cubicBezTo>
                    <a:pt x="75953" y="206735"/>
                    <a:pt x="49661" y="195844"/>
                    <a:pt x="30276" y="176459"/>
                  </a:cubicBezTo>
                  <a:cubicBezTo>
                    <a:pt x="10890" y="157074"/>
                    <a:pt x="0" y="130782"/>
                    <a:pt x="0" y="103367"/>
                  </a:cubicBezTo>
                  <a:lnTo>
                    <a:pt x="0" y="103367"/>
                  </a:lnTo>
                  <a:cubicBezTo>
                    <a:pt x="0" y="75953"/>
                    <a:pt x="10890" y="49661"/>
                    <a:pt x="30276" y="30276"/>
                  </a:cubicBezTo>
                  <a:cubicBezTo>
                    <a:pt x="49661" y="10890"/>
                    <a:pt x="75953" y="0"/>
                    <a:pt x="103367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3"/>
            <p:cNvSpPr txBox="1"/>
            <p:nvPr/>
          </p:nvSpPr>
          <p:spPr>
            <a:xfrm>
              <a:off x="0" y="-38100"/>
              <a:ext cx="738060" cy="2448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14;p3"/>
          <p:cNvGrpSpPr/>
          <p:nvPr/>
        </p:nvGrpSpPr>
        <p:grpSpPr>
          <a:xfrm>
            <a:off x="10457617" y="4178662"/>
            <a:ext cx="2999387" cy="911902"/>
            <a:chOff x="0" y="-38100"/>
            <a:chExt cx="805299" cy="244835"/>
          </a:xfrm>
        </p:grpSpPr>
        <p:sp>
          <p:nvSpPr>
            <p:cNvPr id="115" name="Google Shape;115;p3"/>
            <p:cNvSpPr/>
            <p:nvPr/>
          </p:nvSpPr>
          <p:spPr>
            <a:xfrm>
              <a:off x="0" y="0"/>
              <a:ext cx="805299" cy="206735"/>
            </a:xfrm>
            <a:custGeom>
              <a:rect b="b" l="l" r="r" t="t"/>
              <a:pathLst>
                <a:path extrusionOk="0" h="206735" w="805299">
                  <a:moveTo>
                    <a:pt x="103367" y="0"/>
                  </a:moveTo>
                  <a:lnTo>
                    <a:pt x="701932" y="0"/>
                  </a:lnTo>
                  <a:cubicBezTo>
                    <a:pt x="729347" y="0"/>
                    <a:pt x="755638" y="10890"/>
                    <a:pt x="775024" y="30276"/>
                  </a:cubicBezTo>
                  <a:cubicBezTo>
                    <a:pt x="794409" y="49661"/>
                    <a:pt x="805299" y="75953"/>
                    <a:pt x="805299" y="103367"/>
                  </a:cubicBezTo>
                  <a:lnTo>
                    <a:pt x="805299" y="103367"/>
                  </a:lnTo>
                  <a:cubicBezTo>
                    <a:pt x="805299" y="130782"/>
                    <a:pt x="794409" y="157074"/>
                    <a:pt x="775024" y="176459"/>
                  </a:cubicBezTo>
                  <a:cubicBezTo>
                    <a:pt x="755638" y="195844"/>
                    <a:pt x="729347" y="206735"/>
                    <a:pt x="701932" y="206735"/>
                  </a:cubicBezTo>
                  <a:lnTo>
                    <a:pt x="103367" y="206735"/>
                  </a:lnTo>
                  <a:cubicBezTo>
                    <a:pt x="75953" y="206735"/>
                    <a:pt x="49661" y="195844"/>
                    <a:pt x="30276" y="176459"/>
                  </a:cubicBezTo>
                  <a:cubicBezTo>
                    <a:pt x="10890" y="157074"/>
                    <a:pt x="0" y="130782"/>
                    <a:pt x="0" y="103367"/>
                  </a:cubicBezTo>
                  <a:lnTo>
                    <a:pt x="0" y="103367"/>
                  </a:lnTo>
                  <a:cubicBezTo>
                    <a:pt x="0" y="75953"/>
                    <a:pt x="10890" y="49661"/>
                    <a:pt x="30276" y="30276"/>
                  </a:cubicBezTo>
                  <a:cubicBezTo>
                    <a:pt x="49661" y="10890"/>
                    <a:pt x="75953" y="0"/>
                    <a:pt x="103367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3"/>
            <p:cNvSpPr txBox="1"/>
            <p:nvPr/>
          </p:nvSpPr>
          <p:spPr>
            <a:xfrm>
              <a:off x="0" y="-38100"/>
              <a:ext cx="805299" cy="2448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" name="Google Shape;117;p3"/>
          <p:cNvGrpSpPr/>
          <p:nvPr/>
        </p:nvGrpSpPr>
        <p:grpSpPr>
          <a:xfrm>
            <a:off x="1097057" y="6569312"/>
            <a:ext cx="2748949" cy="911902"/>
            <a:chOff x="0" y="-38100"/>
            <a:chExt cx="738060" cy="244835"/>
          </a:xfrm>
        </p:grpSpPr>
        <p:sp>
          <p:nvSpPr>
            <p:cNvPr id="118" name="Google Shape;118;p3"/>
            <p:cNvSpPr/>
            <p:nvPr/>
          </p:nvSpPr>
          <p:spPr>
            <a:xfrm>
              <a:off x="0" y="0"/>
              <a:ext cx="738060" cy="206735"/>
            </a:xfrm>
            <a:custGeom>
              <a:rect b="b" l="l" r="r" t="t"/>
              <a:pathLst>
                <a:path extrusionOk="0" h="206735" w="738060">
                  <a:moveTo>
                    <a:pt x="103367" y="0"/>
                  </a:moveTo>
                  <a:lnTo>
                    <a:pt x="634692" y="0"/>
                  </a:lnTo>
                  <a:cubicBezTo>
                    <a:pt x="691780" y="0"/>
                    <a:pt x="738060" y="46279"/>
                    <a:pt x="738060" y="103367"/>
                  </a:cubicBezTo>
                  <a:lnTo>
                    <a:pt x="738060" y="103367"/>
                  </a:lnTo>
                  <a:cubicBezTo>
                    <a:pt x="738060" y="130782"/>
                    <a:pt x="727169" y="157074"/>
                    <a:pt x="707784" y="176459"/>
                  </a:cubicBezTo>
                  <a:cubicBezTo>
                    <a:pt x="688399" y="195844"/>
                    <a:pt x="662107" y="206735"/>
                    <a:pt x="634692" y="206735"/>
                  </a:cubicBezTo>
                  <a:lnTo>
                    <a:pt x="103367" y="206735"/>
                  </a:lnTo>
                  <a:cubicBezTo>
                    <a:pt x="75953" y="206735"/>
                    <a:pt x="49661" y="195844"/>
                    <a:pt x="30276" y="176459"/>
                  </a:cubicBezTo>
                  <a:cubicBezTo>
                    <a:pt x="10890" y="157074"/>
                    <a:pt x="0" y="130782"/>
                    <a:pt x="0" y="103367"/>
                  </a:cubicBezTo>
                  <a:lnTo>
                    <a:pt x="0" y="103367"/>
                  </a:lnTo>
                  <a:cubicBezTo>
                    <a:pt x="0" y="75953"/>
                    <a:pt x="10890" y="49661"/>
                    <a:pt x="30276" y="30276"/>
                  </a:cubicBezTo>
                  <a:cubicBezTo>
                    <a:pt x="49661" y="10890"/>
                    <a:pt x="75953" y="0"/>
                    <a:pt x="103367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3"/>
            <p:cNvSpPr txBox="1"/>
            <p:nvPr/>
          </p:nvSpPr>
          <p:spPr>
            <a:xfrm>
              <a:off x="0" y="-38100"/>
              <a:ext cx="738060" cy="2448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" name="Google Shape;120;p3"/>
          <p:cNvGrpSpPr/>
          <p:nvPr/>
        </p:nvGrpSpPr>
        <p:grpSpPr>
          <a:xfrm>
            <a:off x="10457617" y="6569312"/>
            <a:ext cx="2748949" cy="911902"/>
            <a:chOff x="0" y="-38100"/>
            <a:chExt cx="738060" cy="244835"/>
          </a:xfrm>
        </p:grpSpPr>
        <p:sp>
          <p:nvSpPr>
            <p:cNvPr id="121" name="Google Shape;121;p3"/>
            <p:cNvSpPr/>
            <p:nvPr/>
          </p:nvSpPr>
          <p:spPr>
            <a:xfrm>
              <a:off x="0" y="0"/>
              <a:ext cx="738060" cy="206735"/>
            </a:xfrm>
            <a:custGeom>
              <a:rect b="b" l="l" r="r" t="t"/>
              <a:pathLst>
                <a:path extrusionOk="0" h="206735" w="738060">
                  <a:moveTo>
                    <a:pt x="103367" y="0"/>
                  </a:moveTo>
                  <a:lnTo>
                    <a:pt x="634692" y="0"/>
                  </a:lnTo>
                  <a:cubicBezTo>
                    <a:pt x="691780" y="0"/>
                    <a:pt x="738060" y="46279"/>
                    <a:pt x="738060" y="103367"/>
                  </a:cubicBezTo>
                  <a:lnTo>
                    <a:pt x="738060" y="103367"/>
                  </a:lnTo>
                  <a:cubicBezTo>
                    <a:pt x="738060" y="130782"/>
                    <a:pt x="727169" y="157074"/>
                    <a:pt x="707784" y="176459"/>
                  </a:cubicBezTo>
                  <a:cubicBezTo>
                    <a:pt x="688399" y="195844"/>
                    <a:pt x="662107" y="206735"/>
                    <a:pt x="634692" y="206735"/>
                  </a:cubicBezTo>
                  <a:lnTo>
                    <a:pt x="103367" y="206735"/>
                  </a:lnTo>
                  <a:cubicBezTo>
                    <a:pt x="75953" y="206735"/>
                    <a:pt x="49661" y="195844"/>
                    <a:pt x="30276" y="176459"/>
                  </a:cubicBezTo>
                  <a:cubicBezTo>
                    <a:pt x="10890" y="157074"/>
                    <a:pt x="0" y="130782"/>
                    <a:pt x="0" y="103367"/>
                  </a:cubicBezTo>
                  <a:lnTo>
                    <a:pt x="0" y="103367"/>
                  </a:lnTo>
                  <a:cubicBezTo>
                    <a:pt x="0" y="75953"/>
                    <a:pt x="10890" y="49661"/>
                    <a:pt x="30276" y="30276"/>
                  </a:cubicBezTo>
                  <a:cubicBezTo>
                    <a:pt x="49661" y="10890"/>
                    <a:pt x="75953" y="0"/>
                    <a:pt x="103367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3"/>
            <p:cNvSpPr txBox="1"/>
            <p:nvPr/>
          </p:nvSpPr>
          <p:spPr>
            <a:xfrm>
              <a:off x="0" y="-38100"/>
              <a:ext cx="738060" cy="2448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5776797" y="6569312"/>
            <a:ext cx="2748949" cy="911902"/>
            <a:chOff x="0" y="-38100"/>
            <a:chExt cx="738060" cy="244835"/>
          </a:xfrm>
        </p:grpSpPr>
        <p:sp>
          <p:nvSpPr>
            <p:cNvPr id="124" name="Google Shape;124;p3"/>
            <p:cNvSpPr/>
            <p:nvPr/>
          </p:nvSpPr>
          <p:spPr>
            <a:xfrm>
              <a:off x="0" y="0"/>
              <a:ext cx="738060" cy="206735"/>
            </a:xfrm>
            <a:custGeom>
              <a:rect b="b" l="l" r="r" t="t"/>
              <a:pathLst>
                <a:path extrusionOk="0" h="206735" w="738060">
                  <a:moveTo>
                    <a:pt x="103367" y="0"/>
                  </a:moveTo>
                  <a:lnTo>
                    <a:pt x="634692" y="0"/>
                  </a:lnTo>
                  <a:cubicBezTo>
                    <a:pt x="691780" y="0"/>
                    <a:pt x="738060" y="46279"/>
                    <a:pt x="738060" y="103367"/>
                  </a:cubicBezTo>
                  <a:lnTo>
                    <a:pt x="738060" y="103367"/>
                  </a:lnTo>
                  <a:cubicBezTo>
                    <a:pt x="738060" y="130782"/>
                    <a:pt x="727169" y="157074"/>
                    <a:pt x="707784" y="176459"/>
                  </a:cubicBezTo>
                  <a:cubicBezTo>
                    <a:pt x="688399" y="195844"/>
                    <a:pt x="662107" y="206735"/>
                    <a:pt x="634692" y="206735"/>
                  </a:cubicBezTo>
                  <a:lnTo>
                    <a:pt x="103367" y="206735"/>
                  </a:lnTo>
                  <a:cubicBezTo>
                    <a:pt x="75953" y="206735"/>
                    <a:pt x="49661" y="195844"/>
                    <a:pt x="30276" y="176459"/>
                  </a:cubicBezTo>
                  <a:cubicBezTo>
                    <a:pt x="10890" y="157074"/>
                    <a:pt x="0" y="130782"/>
                    <a:pt x="0" y="103367"/>
                  </a:cubicBezTo>
                  <a:lnTo>
                    <a:pt x="0" y="103367"/>
                  </a:lnTo>
                  <a:cubicBezTo>
                    <a:pt x="0" y="75953"/>
                    <a:pt x="10890" y="49661"/>
                    <a:pt x="30276" y="30276"/>
                  </a:cubicBezTo>
                  <a:cubicBezTo>
                    <a:pt x="49661" y="10890"/>
                    <a:pt x="75953" y="0"/>
                    <a:pt x="103367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3"/>
            <p:cNvSpPr txBox="1"/>
            <p:nvPr/>
          </p:nvSpPr>
          <p:spPr>
            <a:xfrm>
              <a:off x="0" y="-38100"/>
              <a:ext cx="738060" cy="2448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p3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127" name="Google Shape;127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3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9" name="Google Shape;129;p3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1097057" y="4527664"/>
            <a:ext cx="2748949" cy="3501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6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Como preencher?</a:t>
            </a:r>
            <a:endParaRPr/>
          </a:p>
        </p:txBody>
      </p:sp>
      <p:sp>
        <p:nvSpPr>
          <p:cNvPr id="131" name="Google Shape;131;p3"/>
          <p:cNvSpPr txBox="1"/>
          <p:nvPr/>
        </p:nvSpPr>
        <p:spPr>
          <a:xfrm>
            <a:off x="1028700" y="1545747"/>
            <a:ext cx="8547866" cy="2175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39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Instruções de uso</a:t>
            </a:r>
            <a:r>
              <a:rPr b="1" lang="en-US" sz="839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-US" sz="8394">
                <a:solidFill>
                  <a:srgbClr val="FF265C"/>
                </a:solidFill>
                <a:latin typeface="Roboto"/>
                <a:ea typeface="Roboto"/>
                <a:cs typeface="Roboto"/>
                <a:sym typeface="Roboto"/>
              </a:rPr>
              <a:t>do Playbook</a:t>
            </a:r>
            <a:endParaRPr/>
          </a:p>
        </p:txBody>
      </p:sp>
      <p:sp>
        <p:nvSpPr>
          <p:cNvPr id="132" name="Google Shape;132;p3"/>
          <p:cNvSpPr txBox="1"/>
          <p:nvPr/>
        </p:nvSpPr>
        <p:spPr>
          <a:xfrm>
            <a:off x="1097057" y="5342104"/>
            <a:ext cx="4341217" cy="7854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3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Troque as informações dos exemplos para as de sua empresa.</a:t>
            </a:r>
            <a:endParaRPr/>
          </a:p>
        </p:txBody>
      </p:sp>
      <p:sp>
        <p:nvSpPr>
          <p:cNvPr id="133" name="Google Shape;133;p3"/>
          <p:cNvSpPr txBox="1"/>
          <p:nvPr/>
        </p:nvSpPr>
        <p:spPr>
          <a:xfrm>
            <a:off x="5776797" y="4511428"/>
            <a:ext cx="2748949" cy="3501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6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Quando atualizar?</a:t>
            </a:r>
            <a:endParaRPr/>
          </a:p>
        </p:txBody>
      </p:sp>
      <p:sp>
        <p:nvSpPr>
          <p:cNvPr id="134" name="Google Shape;134;p3"/>
          <p:cNvSpPr txBox="1"/>
          <p:nvPr/>
        </p:nvSpPr>
        <p:spPr>
          <a:xfrm>
            <a:off x="5776797" y="5325868"/>
            <a:ext cx="4018531" cy="784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6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Revise os dados mensalmente, durante reuniões com o time.</a:t>
            </a:r>
            <a:endParaRPr/>
          </a:p>
        </p:txBody>
      </p:sp>
      <p:sp>
        <p:nvSpPr>
          <p:cNvPr id="135" name="Google Shape;135;p3"/>
          <p:cNvSpPr txBox="1"/>
          <p:nvPr/>
        </p:nvSpPr>
        <p:spPr>
          <a:xfrm>
            <a:off x="10457617" y="4511428"/>
            <a:ext cx="2999387" cy="3501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6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Quais links apontar?</a:t>
            </a:r>
            <a:endParaRPr/>
          </a:p>
        </p:txBody>
      </p:sp>
      <p:sp>
        <p:nvSpPr>
          <p:cNvPr id="136" name="Google Shape;136;p3"/>
          <p:cNvSpPr txBox="1"/>
          <p:nvPr/>
        </p:nvSpPr>
        <p:spPr>
          <a:xfrm>
            <a:off x="10457617" y="5325868"/>
            <a:ext cx="4125861" cy="784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6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Links para dashboards do CRM </a:t>
            </a:r>
            <a:endParaRPr/>
          </a:p>
          <a:p>
            <a:pPr indent="0" lvl="0" marL="0" marR="0" rtl="0" algn="l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6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 para repositórios de conteúdo.</a:t>
            </a:r>
            <a:endParaRPr/>
          </a:p>
        </p:txBody>
      </p:sp>
      <p:sp>
        <p:nvSpPr>
          <p:cNvPr id="137" name="Google Shape;137;p3"/>
          <p:cNvSpPr txBox="1"/>
          <p:nvPr/>
        </p:nvSpPr>
        <p:spPr>
          <a:xfrm>
            <a:off x="1097057" y="6902078"/>
            <a:ext cx="2748949" cy="3501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6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Como adaptar?</a:t>
            </a:r>
            <a:endParaRPr/>
          </a:p>
        </p:txBody>
      </p:sp>
      <p:sp>
        <p:nvSpPr>
          <p:cNvPr id="138" name="Google Shape;138;p3"/>
          <p:cNvSpPr txBox="1"/>
          <p:nvPr/>
        </p:nvSpPr>
        <p:spPr>
          <a:xfrm>
            <a:off x="1097057" y="7716518"/>
            <a:ext cx="4018531" cy="11771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6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Aplique as convenções à sua operação, ajustando o que fizer sentido para o time.</a:t>
            </a:r>
            <a:endParaRPr/>
          </a:p>
        </p:txBody>
      </p:sp>
      <p:sp>
        <p:nvSpPr>
          <p:cNvPr id="139" name="Google Shape;139;p3"/>
          <p:cNvSpPr txBox="1"/>
          <p:nvPr/>
        </p:nvSpPr>
        <p:spPr>
          <a:xfrm>
            <a:off x="10457617" y="6902078"/>
            <a:ext cx="2748949" cy="3501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6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Onde centralizar?</a:t>
            </a:r>
            <a:endParaRPr/>
          </a:p>
        </p:txBody>
      </p:sp>
      <p:sp>
        <p:nvSpPr>
          <p:cNvPr id="140" name="Google Shape;140;p3"/>
          <p:cNvSpPr txBox="1"/>
          <p:nvPr/>
        </p:nvSpPr>
        <p:spPr>
          <a:xfrm>
            <a:off x="10457617" y="7716518"/>
            <a:ext cx="4125861" cy="11771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6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 CRM de vendas, para reunir dados, links e registros em </a:t>
            </a:r>
            <a:endParaRPr/>
          </a:p>
          <a:p>
            <a:pPr indent="0" lvl="0" marL="0" marR="0" rtl="0" algn="l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6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um único lugar.</a:t>
            </a:r>
            <a:endParaRPr/>
          </a:p>
        </p:txBody>
      </p:sp>
      <p:sp>
        <p:nvSpPr>
          <p:cNvPr id="141" name="Google Shape;141;p3"/>
          <p:cNvSpPr txBox="1"/>
          <p:nvPr/>
        </p:nvSpPr>
        <p:spPr>
          <a:xfrm>
            <a:off x="5776797" y="6902078"/>
            <a:ext cx="2748949" cy="3501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6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Quem deve usar?</a:t>
            </a:r>
            <a:endParaRPr/>
          </a:p>
        </p:txBody>
      </p:sp>
      <p:sp>
        <p:nvSpPr>
          <p:cNvPr id="142" name="Google Shape;142;p3"/>
          <p:cNvSpPr txBox="1"/>
          <p:nvPr/>
        </p:nvSpPr>
        <p:spPr>
          <a:xfrm>
            <a:off x="5776797" y="7716518"/>
            <a:ext cx="4280894" cy="11771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6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Todo o time de vendas, para garantir alinhamento nas informações.</a:t>
            </a:r>
            <a:endParaRPr/>
          </a:p>
        </p:txBody>
      </p:sp>
      <p:sp>
        <p:nvSpPr>
          <p:cNvPr id="143" name="Google Shape;143;p3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144" name="Google Shape;144;p3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6" name="Google Shape;746;p30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747" name="Google Shape;747;p3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30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9" name="Google Shape;749;p30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30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751" name="Google Shape;751;p30"/>
          <p:cNvSpPr txBox="1"/>
          <p:nvPr/>
        </p:nvSpPr>
        <p:spPr>
          <a:xfrm>
            <a:off x="1028700" y="3034155"/>
            <a:ext cx="5551280" cy="15369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Papéis e responsabilidades</a:t>
            </a:r>
            <a:endParaRPr/>
          </a:p>
        </p:txBody>
      </p:sp>
      <p:graphicFrame>
        <p:nvGraphicFramePr>
          <p:cNvPr id="752" name="Google Shape;752;p30"/>
          <p:cNvGraphicFramePr/>
          <p:nvPr/>
        </p:nvGraphicFramePr>
        <p:xfrm>
          <a:off x="7488536" y="251456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{1CF1BC00-48C3-43BC-B430-7C3D8B3CE2B8}</a:tableStyleId>
              </a:tblPr>
              <a:tblGrid>
                <a:gridCol w="2760500"/>
                <a:gridCol w="3282375"/>
                <a:gridCol w="3727875"/>
              </a:tblGrid>
              <a:tr h="858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Papel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Responsabilidade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KPIs principais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</a:tr>
              <a:tr h="1364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3747"/>
                        </a:buClr>
                        <a:buSzPts val="2399"/>
                        <a:buFont typeface="Roboto"/>
                        <a:buNone/>
                      </a:pPr>
                      <a:r>
                        <a:rPr b="1" lang="en-US" sz="2399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LDR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3747"/>
                        </a:buClr>
                        <a:buSzPts val="1600"/>
                        <a:buFont typeface="Roboto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Representante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3747"/>
                        </a:buClr>
                        <a:buSzPts val="1600"/>
                        <a:buFont typeface="Roboto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 Desenvolvimento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3747"/>
                        </a:buClr>
                        <a:buSzPts val="1600"/>
                        <a:buFont typeface="Roboto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 Leads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3747"/>
                        </a:buClr>
                        <a:buSzPts val="1999"/>
                        <a:buFont typeface="Roboto"/>
                        <a:buNone/>
                      </a:pPr>
                      <a:r>
                        <a:rPr lang="en-US" sz="1999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Qualificar leads inbound, validar ICP (Perfil do Cliente Ideal) e enriquecer dados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200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3747"/>
                        </a:buClr>
                        <a:buSzPts val="1999"/>
                        <a:buFont typeface="Roboto"/>
                        <a:buNone/>
                      </a:pPr>
                      <a:r>
                        <a:rPr lang="en-US" sz="1999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 CRM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3747"/>
                        </a:buClr>
                        <a:buSzPts val="1999"/>
                        <a:buFont typeface="Roboto"/>
                        <a:buNone/>
                      </a:pPr>
                      <a:r>
                        <a:rPr lang="en-US" sz="1999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Nº de MQLs (Leads de Marketing) qualificados e tempo médio de resposta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393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BDR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3747"/>
                        </a:buClr>
                        <a:buSzPts val="1600"/>
                        <a:buFont typeface="Roboto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Representante de Desenvolvimento de Negócios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Prospectar outbound, gerar interesse e agendar reuniões.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3747"/>
                        </a:buClr>
                        <a:buSzPts val="2000"/>
                        <a:buFont typeface="Roboto"/>
                        <a:buNone/>
                      </a:pPr>
                      <a:r>
                        <a:rPr lang="en-US" sz="20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Nº de SQLs (Leads de Vendas) gerados, taxa de conversão em reuniões.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698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Executivo de Vendas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Conduzir reuniões, apresentar proposta, negociar e fechar contratos.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Taxa de fechamento (Win Rate), receita gerada e 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ticket médio.</a:t>
                      </a:r>
                      <a:endParaRPr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53" name="Google Shape;753;p30"/>
          <p:cNvSpPr txBox="1"/>
          <p:nvPr/>
        </p:nvSpPr>
        <p:spPr>
          <a:xfrm>
            <a:off x="1097057" y="5917374"/>
            <a:ext cx="5342381" cy="13359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29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Definir papéis garante alinhamento no processo de vendas, evitando sobreposição de tarefas.</a:t>
            </a:r>
            <a:endParaRPr/>
          </a:p>
        </p:txBody>
      </p:sp>
      <p:sp>
        <p:nvSpPr>
          <p:cNvPr id="754" name="Google Shape;754;p30"/>
          <p:cNvSpPr/>
          <p:nvPr/>
        </p:nvSpPr>
        <p:spPr>
          <a:xfrm>
            <a:off x="1097057" y="4969637"/>
            <a:ext cx="404812" cy="404812"/>
          </a:xfrm>
          <a:custGeom>
            <a:rect b="b" l="l" r="r" t="t"/>
            <a:pathLst>
              <a:path extrusionOk="0" h="404812" w="404812">
                <a:moveTo>
                  <a:pt x="0" y="0"/>
                </a:moveTo>
                <a:lnTo>
                  <a:pt x="404813" y="0"/>
                </a:lnTo>
                <a:lnTo>
                  <a:pt x="404813" y="404812"/>
                </a:lnTo>
                <a:lnTo>
                  <a:pt x="0" y="404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30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756" name="Google Shape;756;p30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  <p:transition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43747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31"/>
          <p:cNvSpPr txBox="1"/>
          <p:nvPr/>
        </p:nvSpPr>
        <p:spPr>
          <a:xfrm>
            <a:off x="1028700" y="3033934"/>
            <a:ext cx="5551280" cy="15369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Cadências (modelo)</a:t>
            </a:r>
            <a:endParaRPr/>
          </a:p>
        </p:txBody>
      </p:sp>
      <p:sp>
        <p:nvSpPr>
          <p:cNvPr id="762" name="Google Shape;762;p31"/>
          <p:cNvSpPr txBox="1"/>
          <p:nvPr/>
        </p:nvSpPr>
        <p:spPr>
          <a:xfrm>
            <a:off x="1097057" y="5917153"/>
            <a:ext cx="5342381" cy="13359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2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As cadências organizam o fluxo de contato com leads e definem quantos toques devem ser feitos.</a:t>
            </a:r>
            <a:endParaRPr/>
          </a:p>
        </p:txBody>
      </p:sp>
      <p:sp>
        <p:nvSpPr>
          <p:cNvPr id="763" name="Google Shape;763;p31"/>
          <p:cNvSpPr/>
          <p:nvPr/>
        </p:nvSpPr>
        <p:spPr>
          <a:xfrm>
            <a:off x="1097057" y="4969415"/>
            <a:ext cx="404812" cy="404812"/>
          </a:xfrm>
          <a:custGeom>
            <a:rect b="b" l="l" r="r" t="t"/>
            <a:pathLst>
              <a:path extrusionOk="0" h="404812" w="404812">
                <a:moveTo>
                  <a:pt x="0" y="0"/>
                </a:moveTo>
                <a:lnTo>
                  <a:pt x="404813" y="0"/>
                </a:lnTo>
                <a:lnTo>
                  <a:pt x="404813" y="404813"/>
                </a:lnTo>
                <a:lnTo>
                  <a:pt x="0" y="4048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64" name="Google Shape;764;p31"/>
          <p:cNvGraphicFramePr/>
          <p:nvPr/>
        </p:nvGraphicFramePr>
        <p:xfrm>
          <a:off x="7451682" y="282049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{1CF1BC00-48C3-43BC-B430-7C3D8B3CE2B8}</a:tableStyleId>
              </a:tblPr>
              <a:tblGrid>
                <a:gridCol w="1748450"/>
                <a:gridCol w="1628900"/>
                <a:gridCol w="1717325"/>
                <a:gridCol w="2319675"/>
                <a:gridCol w="2393250"/>
              </a:tblGrid>
              <a:tr h="603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Canal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Toques (#)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Janela (dias)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Objetivo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Script/Observações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</a:tr>
              <a:tr h="943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E-mail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Gerar interesse inicial.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Personalizar com dor 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da persona.</a:t>
                      </a:r>
                      <a:endParaRPr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28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LinkedIn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Engajar e criar conexão.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Mensagem curta + convite estratégico.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83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Telefone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Validar fit e marcar reunião.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Seguir roteiro de descoberta com SPIN Selling.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986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WhatsApp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Reforçar contato e acelerar decisão.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Usar CTA claro e objetivo.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765" name="Google Shape;765;p31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766" name="Google Shape;766;p3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31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8" name="Google Shape;768;p31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31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770" name="Google Shape;770;p31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771" name="Google Shape;771;p31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  <p:transition>
    <p:wipe dir="u"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6" name="Google Shape;776;p32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777" name="Google Shape;777;p3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32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9" name="Google Shape;779;p32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0" name="Google Shape;780;p32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781" name="Google Shape;781;p32"/>
          <p:cNvSpPr txBox="1"/>
          <p:nvPr/>
        </p:nvSpPr>
        <p:spPr>
          <a:xfrm>
            <a:off x="1097057" y="3462941"/>
            <a:ext cx="5612668" cy="15369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Script de discovery 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(SPIN/BANT)</a:t>
            </a:r>
            <a:endParaRPr/>
          </a:p>
        </p:txBody>
      </p:sp>
      <p:sp>
        <p:nvSpPr>
          <p:cNvPr id="782" name="Google Shape;782;p32"/>
          <p:cNvSpPr txBox="1"/>
          <p:nvPr/>
        </p:nvSpPr>
        <p:spPr>
          <a:xfrm>
            <a:off x="1097057" y="6383496"/>
            <a:ext cx="3402700" cy="440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29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Objeções e respostas.</a:t>
            </a:r>
            <a:endParaRPr/>
          </a:p>
        </p:txBody>
      </p:sp>
      <p:sp>
        <p:nvSpPr>
          <p:cNvPr id="783" name="Google Shape;783;p32"/>
          <p:cNvSpPr/>
          <p:nvPr/>
        </p:nvSpPr>
        <p:spPr>
          <a:xfrm>
            <a:off x="1097057" y="5435758"/>
            <a:ext cx="404812" cy="404812"/>
          </a:xfrm>
          <a:custGeom>
            <a:rect b="b" l="l" r="r" t="t"/>
            <a:pathLst>
              <a:path extrusionOk="0" h="404812" w="404812">
                <a:moveTo>
                  <a:pt x="0" y="0"/>
                </a:moveTo>
                <a:lnTo>
                  <a:pt x="404813" y="0"/>
                </a:lnTo>
                <a:lnTo>
                  <a:pt x="404813" y="404813"/>
                </a:lnTo>
                <a:lnTo>
                  <a:pt x="0" y="4048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84" name="Google Shape;784;p32"/>
          <p:cNvGraphicFramePr/>
          <p:nvPr/>
        </p:nvGraphicFramePr>
        <p:xfrm>
          <a:off x="7889898" y="254272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{1CF1BC00-48C3-43BC-B430-7C3D8B3CE2B8}</a:tableStyleId>
              </a:tblPr>
              <a:tblGrid>
                <a:gridCol w="2854050"/>
                <a:gridCol w="3134550"/>
                <a:gridCol w="3380825"/>
              </a:tblGrid>
              <a:tr h="591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Objeção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Resposta-base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Prova social/material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</a:tr>
              <a:tr h="1099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“Está caro para o meu orçamento.”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Mostrar ROI esperado e opções de faseamento.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Case de cliente PME que dobrou leads em 3 meses.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97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“Já temos agência/parceiro.”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Reforçar diferencial no acompanhamento e métricas.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Depoimento em vídeo de cliente que migrou de outra agência.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99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“Não temos tempo para acompanhar isso.”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Explicar modelo de gestão simplificado com relatórios.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Amostra de dashboard automatizado.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99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“Marketing digital não costuma gerar retorno no meu setor.”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Mostrar comparativos de mercado e estratégias aplicadas no segmento.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Relatório com dados de mercado e estudo de caso.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85" name="Google Shape;785;p32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786" name="Google Shape;786;p32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  <p:transition>
    <p:wipe dir="u"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" name="Google Shape;791;p33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792" name="Google Shape;792;p3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33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4" name="Google Shape;794;p33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5" name="Google Shape;795;p33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796" name="Google Shape;796;p33"/>
          <p:cNvSpPr txBox="1"/>
          <p:nvPr/>
        </p:nvSpPr>
        <p:spPr>
          <a:xfrm>
            <a:off x="1097057" y="3462941"/>
            <a:ext cx="5612668" cy="15369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Script de discovery 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(SPIN/BANT)</a:t>
            </a:r>
            <a:endParaRPr/>
          </a:p>
        </p:txBody>
      </p:sp>
      <p:sp>
        <p:nvSpPr>
          <p:cNvPr id="797" name="Google Shape;797;p33"/>
          <p:cNvSpPr txBox="1"/>
          <p:nvPr/>
        </p:nvSpPr>
        <p:spPr>
          <a:xfrm>
            <a:off x="1097057" y="6383496"/>
            <a:ext cx="4077968" cy="440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29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Ferramentas &amp; IA aplicadas.</a:t>
            </a:r>
            <a:endParaRPr/>
          </a:p>
        </p:txBody>
      </p:sp>
      <p:sp>
        <p:nvSpPr>
          <p:cNvPr id="798" name="Google Shape;798;p33"/>
          <p:cNvSpPr/>
          <p:nvPr/>
        </p:nvSpPr>
        <p:spPr>
          <a:xfrm>
            <a:off x="1097057" y="5435758"/>
            <a:ext cx="404812" cy="404812"/>
          </a:xfrm>
          <a:custGeom>
            <a:rect b="b" l="l" r="r" t="t"/>
            <a:pathLst>
              <a:path extrusionOk="0" h="404812" w="404812">
                <a:moveTo>
                  <a:pt x="0" y="0"/>
                </a:moveTo>
                <a:lnTo>
                  <a:pt x="404813" y="0"/>
                </a:lnTo>
                <a:lnTo>
                  <a:pt x="404813" y="404813"/>
                </a:lnTo>
                <a:lnTo>
                  <a:pt x="0" y="4048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99" name="Google Shape;799;p33"/>
          <p:cNvGraphicFramePr/>
          <p:nvPr/>
        </p:nvGraphicFramePr>
        <p:xfrm>
          <a:off x="7889900" y="29778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{1CF1BC00-48C3-43BC-B430-7C3D8B3CE2B8}</a:tableStyleId>
              </a:tblPr>
              <a:tblGrid>
                <a:gridCol w="2097275"/>
                <a:gridCol w="2303400"/>
                <a:gridCol w="2484375"/>
                <a:gridCol w="2484375"/>
              </a:tblGrid>
              <a:tr h="68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Ferramenta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ou Agente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Entrada (input)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Saída (output)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Dono/SLA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</a:tr>
              <a:tr h="1099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CRM (ex: PipeRun)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Dados de leads e interações.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Funil atualizado e relatórios.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SDR/Vendas.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98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Google Ads + IA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Orçamentos e segmentações.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Otimização automática de campanhas.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Mídia Performance.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99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ChatGPT/IA de conteúdo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Briefing e pautas.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Copys, e-mails e posts otimizados.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Marketing/Conteúdo.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00" name="Google Shape;800;p33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801" name="Google Shape;801;p33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  <p:transition>
    <p:wipe dir="u"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43747"/>
        </a:solidFill>
      </p:bgPr>
    </p:bg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6" name="Google Shape;806;p34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807" name="Google Shape;807;p3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34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9" name="Google Shape;809;p34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34"/>
          <p:cNvSpPr txBox="1"/>
          <p:nvPr/>
        </p:nvSpPr>
        <p:spPr>
          <a:xfrm>
            <a:off x="1028700" y="2115769"/>
            <a:ext cx="14283896" cy="847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Checklist operacional (diário/semanal)</a:t>
            </a:r>
            <a:endParaRPr/>
          </a:p>
        </p:txBody>
      </p:sp>
      <p:sp>
        <p:nvSpPr>
          <p:cNvPr id="811" name="Google Shape;811;p34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grpSp>
        <p:nvGrpSpPr>
          <p:cNvPr id="812" name="Google Shape;812;p34"/>
          <p:cNvGrpSpPr/>
          <p:nvPr/>
        </p:nvGrpSpPr>
        <p:grpSpPr>
          <a:xfrm>
            <a:off x="1097057" y="3940507"/>
            <a:ext cx="1904864" cy="911902"/>
            <a:chOff x="0" y="-38100"/>
            <a:chExt cx="511433" cy="244835"/>
          </a:xfrm>
        </p:grpSpPr>
        <p:sp>
          <p:nvSpPr>
            <p:cNvPr id="813" name="Google Shape;813;p34"/>
            <p:cNvSpPr/>
            <p:nvPr/>
          </p:nvSpPr>
          <p:spPr>
            <a:xfrm>
              <a:off x="0" y="0"/>
              <a:ext cx="511433" cy="206735"/>
            </a:xfrm>
            <a:custGeom>
              <a:rect b="b" l="l" r="r" t="t"/>
              <a:pathLst>
                <a:path extrusionOk="0" h="206735" w="511433">
                  <a:moveTo>
                    <a:pt x="103367" y="0"/>
                  </a:moveTo>
                  <a:lnTo>
                    <a:pt x="408066" y="0"/>
                  </a:lnTo>
                  <a:cubicBezTo>
                    <a:pt x="435480" y="0"/>
                    <a:pt x="461772" y="10890"/>
                    <a:pt x="481157" y="30276"/>
                  </a:cubicBezTo>
                  <a:cubicBezTo>
                    <a:pt x="500542" y="49661"/>
                    <a:pt x="511433" y="75953"/>
                    <a:pt x="511433" y="103367"/>
                  </a:cubicBezTo>
                  <a:lnTo>
                    <a:pt x="511433" y="103367"/>
                  </a:lnTo>
                  <a:cubicBezTo>
                    <a:pt x="511433" y="130782"/>
                    <a:pt x="500542" y="157074"/>
                    <a:pt x="481157" y="176459"/>
                  </a:cubicBezTo>
                  <a:cubicBezTo>
                    <a:pt x="461772" y="195844"/>
                    <a:pt x="435480" y="206735"/>
                    <a:pt x="408066" y="206735"/>
                  </a:cubicBezTo>
                  <a:lnTo>
                    <a:pt x="103367" y="206735"/>
                  </a:lnTo>
                  <a:cubicBezTo>
                    <a:pt x="75953" y="206735"/>
                    <a:pt x="49661" y="195844"/>
                    <a:pt x="30276" y="176459"/>
                  </a:cubicBezTo>
                  <a:cubicBezTo>
                    <a:pt x="10890" y="157074"/>
                    <a:pt x="0" y="130782"/>
                    <a:pt x="0" y="103367"/>
                  </a:cubicBezTo>
                  <a:lnTo>
                    <a:pt x="0" y="103367"/>
                  </a:lnTo>
                  <a:cubicBezTo>
                    <a:pt x="0" y="75953"/>
                    <a:pt x="10890" y="49661"/>
                    <a:pt x="30276" y="30276"/>
                  </a:cubicBezTo>
                  <a:cubicBezTo>
                    <a:pt x="49661" y="10890"/>
                    <a:pt x="75953" y="0"/>
                    <a:pt x="103367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34"/>
            <p:cNvSpPr txBox="1"/>
            <p:nvPr/>
          </p:nvSpPr>
          <p:spPr>
            <a:xfrm>
              <a:off x="0" y="-38100"/>
              <a:ext cx="511433" cy="2448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5" name="Google Shape;815;p34"/>
          <p:cNvGrpSpPr/>
          <p:nvPr/>
        </p:nvGrpSpPr>
        <p:grpSpPr>
          <a:xfrm>
            <a:off x="9055047" y="3940507"/>
            <a:ext cx="1904864" cy="911902"/>
            <a:chOff x="0" y="-38100"/>
            <a:chExt cx="511433" cy="244835"/>
          </a:xfrm>
        </p:grpSpPr>
        <p:sp>
          <p:nvSpPr>
            <p:cNvPr id="816" name="Google Shape;816;p34"/>
            <p:cNvSpPr/>
            <p:nvPr/>
          </p:nvSpPr>
          <p:spPr>
            <a:xfrm>
              <a:off x="0" y="0"/>
              <a:ext cx="511433" cy="206735"/>
            </a:xfrm>
            <a:custGeom>
              <a:rect b="b" l="l" r="r" t="t"/>
              <a:pathLst>
                <a:path extrusionOk="0" h="206735" w="511433">
                  <a:moveTo>
                    <a:pt x="103367" y="0"/>
                  </a:moveTo>
                  <a:lnTo>
                    <a:pt x="408066" y="0"/>
                  </a:lnTo>
                  <a:cubicBezTo>
                    <a:pt x="435480" y="0"/>
                    <a:pt x="461772" y="10890"/>
                    <a:pt x="481157" y="30276"/>
                  </a:cubicBezTo>
                  <a:cubicBezTo>
                    <a:pt x="500542" y="49661"/>
                    <a:pt x="511433" y="75953"/>
                    <a:pt x="511433" y="103367"/>
                  </a:cubicBezTo>
                  <a:lnTo>
                    <a:pt x="511433" y="103367"/>
                  </a:lnTo>
                  <a:cubicBezTo>
                    <a:pt x="511433" y="130782"/>
                    <a:pt x="500542" y="157074"/>
                    <a:pt x="481157" y="176459"/>
                  </a:cubicBezTo>
                  <a:cubicBezTo>
                    <a:pt x="461772" y="195844"/>
                    <a:pt x="435480" y="206735"/>
                    <a:pt x="408066" y="206735"/>
                  </a:cubicBezTo>
                  <a:lnTo>
                    <a:pt x="103367" y="206735"/>
                  </a:lnTo>
                  <a:cubicBezTo>
                    <a:pt x="75953" y="206735"/>
                    <a:pt x="49661" y="195844"/>
                    <a:pt x="30276" y="176459"/>
                  </a:cubicBezTo>
                  <a:cubicBezTo>
                    <a:pt x="10890" y="157074"/>
                    <a:pt x="0" y="130782"/>
                    <a:pt x="0" y="103367"/>
                  </a:cubicBezTo>
                  <a:lnTo>
                    <a:pt x="0" y="103367"/>
                  </a:lnTo>
                  <a:cubicBezTo>
                    <a:pt x="0" y="75953"/>
                    <a:pt x="10890" y="49661"/>
                    <a:pt x="30276" y="30276"/>
                  </a:cubicBezTo>
                  <a:cubicBezTo>
                    <a:pt x="49661" y="10890"/>
                    <a:pt x="75953" y="0"/>
                    <a:pt x="103367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34"/>
            <p:cNvSpPr txBox="1"/>
            <p:nvPr/>
          </p:nvSpPr>
          <p:spPr>
            <a:xfrm>
              <a:off x="0" y="-38100"/>
              <a:ext cx="511433" cy="2448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8" name="Google Shape;818;p34"/>
          <p:cNvSpPr txBox="1"/>
          <p:nvPr/>
        </p:nvSpPr>
        <p:spPr>
          <a:xfrm>
            <a:off x="1097057" y="4273273"/>
            <a:ext cx="1904864" cy="3501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6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Diário</a:t>
            </a:r>
            <a:endParaRPr/>
          </a:p>
        </p:txBody>
      </p:sp>
      <p:sp>
        <p:nvSpPr>
          <p:cNvPr id="819" name="Google Shape;819;p34"/>
          <p:cNvSpPr txBox="1"/>
          <p:nvPr/>
        </p:nvSpPr>
        <p:spPr>
          <a:xfrm>
            <a:off x="868971" y="5078187"/>
            <a:ext cx="7301677" cy="2454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4351" lvl="1" marL="508702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56"/>
              <a:buFont typeface="Arial"/>
              <a:buChar char="•"/>
            </a:pPr>
            <a:r>
              <a:rPr b="0" i="0" lang="en-US" sz="2356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Executar cadência de prospecção</a:t>
            </a:r>
            <a:endParaRPr/>
          </a:p>
          <a:p>
            <a:pPr indent="-254351" lvl="1" marL="508702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56"/>
              <a:buFont typeface="Arial"/>
              <a:buChar char="•"/>
            </a:pPr>
            <a:r>
              <a:rPr b="0" i="0" lang="en-US" sz="2356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Registrar todas as interações no CRM, incluindo feedbacks do lead</a:t>
            </a:r>
            <a:endParaRPr/>
          </a:p>
          <a:p>
            <a:pPr indent="-254351" lvl="1" marL="508702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56"/>
              <a:buFont typeface="Arial"/>
              <a:buChar char="•"/>
            </a:pPr>
            <a:r>
              <a:rPr b="0" i="0" lang="en-US" sz="2356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Atualizar status de oportunidades</a:t>
            </a:r>
            <a:endParaRPr/>
          </a:p>
          <a:p>
            <a:pPr indent="-254351" lvl="1" marL="508702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56"/>
              <a:buFont typeface="Arial"/>
              <a:buChar char="•"/>
            </a:pPr>
            <a:r>
              <a:rPr b="0" i="0" lang="en-US" sz="2356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Validar ICP antes de cada abordagem</a:t>
            </a:r>
            <a:endParaRPr/>
          </a:p>
          <a:p>
            <a:pPr indent="-254351" lvl="1" marL="508702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56"/>
              <a:buFont typeface="Arial"/>
              <a:buChar char="•"/>
            </a:pPr>
            <a:r>
              <a:rPr b="0" i="0" lang="en-US" sz="2356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Priorizar follow-ups agendados do dia</a:t>
            </a:r>
            <a:endParaRPr/>
          </a:p>
        </p:txBody>
      </p:sp>
      <p:sp>
        <p:nvSpPr>
          <p:cNvPr id="820" name="Google Shape;820;p34"/>
          <p:cNvSpPr txBox="1"/>
          <p:nvPr/>
        </p:nvSpPr>
        <p:spPr>
          <a:xfrm>
            <a:off x="8855536" y="5078187"/>
            <a:ext cx="8387304" cy="24668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4351" lvl="1" marL="508702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56"/>
              <a:buFont typeface="Arial"/>
              <a:buChar char="•"/>
            </a:pPr>
            <a:r>
              <a:rPr b="0" i="0" lang="en-US" sz="2356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Revisar lista de prospecção ativa e limpar contatos sem fit</a:t>
            </a:r>
            <a:endParaRPr/>
          </a:p>
          <a:p>
            <a:pPr indent="-254351" lvl="1" marL="508702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56"/>
              <a:buFont typeface="Arial"/>
              <a:buChar char="•"/>
            </a:pPr>
            <a:r>
              <a:rPr b="0" i="0" lang="en-US" sz="2356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Analisar métricas da semana: nº de leads abordados, taxa de resposta, reuniões agendadas</a:t>
            </a:r>
            <a:endParaRPr/>
          </a:p>
          <a:p>
            <a:pPr indent="-254351" lvl="1" marL="508702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56"/>
              <a:buFont typeface="Arial"/>
              <a:buChar char="•"/>
            </a:pPr>
            <a:r>
              <a:rPr b="0" i="0" lang="en-US" sz="2356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Ajustar scripts e cadências conforme objeções</a:t>
            </a:r>
            <a:endParaRPr/>
          </a:p>
          <a:p>
            <a:pPr indent="-254351" lvl="1" marL="508702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56"/>
              <a:buFont typeface="Arial"/>
              <a:buChar char="•"/>
            </a:pPr>
            <a:r>
              <a:rPr b="0" i="0" lang="en-US" sz="2356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Reunião com vendas para alinhar passagem de SQLs</a:t>
            </a:r>
            <a:endParaRPr/>
          </a:p>
          <a:p>
            <a:pPr indent="-254351" lvl="1" marL="508702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56"/>
              <a:buFont typeface="Arial"/>
              <a:buChar char="•"/>
            </a:pPr>
            <a:r>
              <a:rPr b="0" i="0" lang="en-US" sz="2356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Documentar aprendizados da semana</a:t>
            </a:r>
            <a:endParaRPr/>
          </a:p>
        </p:txBody>
      </p:sp>
      <p:sp>
        <p:nvSpPr>
          <p:cNvPr id="821" name="Google Shape;821;p34"/>
          <p:cNvSpPr txBox="1"/>
          <p:nvPr/>
        </p:nvSpPr>
        <p:spPr>
          <a:xfrm>
            <a:off x="9055047" y="4273273"/>
            <a:ext cx="1904864" cy="3501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6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Semanal</a:t>
            </a:r>
            <a:endParaRPr/>
          </a:p>
        </p:txBody>
      </p:sp>
      <p:sp>
        <p:nvSpPr>
          <p:cNvPr id="822" name="Google Shape;822;p34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823" name="Google Shape;823;p34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  <p:transition>
    <p:wipe dir="u"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265C"/>
        </a:solidFill>
      </p:bgPr>
    </p:bg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8" name="Google Shape;828;p35"/>
          <p:cNvGrpSpPr/>
          <p:nvPr/>
        </p:nvGrpSpPr>
        <p:grpSpPr>
          <a:xfrm>
            <a:off x="5528569" y="1855053"/>
            <a:ext cx="10095767" cy="6793809"/>
            <a:chOff x="0" y="0"/>
            <a:chExt cx="2917054" cy="1962992"/>
          </a:xfrm>
        </p:grpSpPr>
        <p:sp>
          <p:nvSpPr>
            <p:cNvPr id="829" name="Google Shape;829;p35"/>
            <p:cNvSpPr/>
            <p:nvPr/>
          </p:nvSpPr>
          <p:spPr>
            <a:xfrm>
              <a:off x="0" y="0"/>
              <a:ext cx="2917054" cy="1962992"/>
            </a:xfrm>
            <a:custGeom>
              <a:rect b="b" l="l" r="r" t="t"/>
              <a:pathLst>
                <a:path extrusionOk="0" h="1962992" w="2917054">
                  <a:moveTo>
                    <a:pt x="38342" y="0"/>
                  </a:moveTo>
                  <a:lnTo>
                    <a:pt x="2878711" y="0"/>
                  </a:lnTo>
                  <a:cubicBezTo>
                    <a:pt x="2899888" y="0"/>
                    <a:pt x="2917054" y="17166"/>
                    <a:pt x="2917054" y="38342"/>
                  </a:cubicBezTo>
                  <a:lnTo>
                    <a:pt x="2917054" y="1924649"/>
                  </a:lnTo>
                  <a:cubicBezTo>
                    <a:pt x="2917054" y="1945825"/>
                    <a:pt x="2899888" y="1962992"/>
                    <a:pt x="2878711" y="1962992"/>
                  </a:cubicBezTo>
                  <a:lnTo>
                    <a:pt x="38342" y="1962992"/>
                  </a:lnTo>
                  <a:cubicBezTo>
                    <a:pt x="17166" y="1962992"/>
                    <a:pt x="0" y="1945825"/>
                    <a:pt x="0" y="1924649"/>
                  </a:cubicBezTo>
                  <a:lnTo>
                    <a:pt x="0" y="38342"/>
                  </a:lnTo>
                  <a:cubicBezTo>
                    <a:pt x="0" y="17166"/>
                    <a:pt x="17166" y="0"/>
                    <a:pt x="38342" y="0"/>
                  </a:cubicBezTo>
                  <a:close/>
                </a:path>
              </a:pathLst>
            </a:custGeom>
            <a:solidFill>
              <a:srgbClr val="2437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35"/>
            <p:cNvSpPr txBox="1"/>
            <p:nvPr/>
          </p:nvSpPr>
          <p:spPr>
            <a:xfrm>
              <a:off x="0" y="0"/>
              <a:ext cx="2917054" cy="19629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1" name="Google Shape;831;p35"/>
          <p:cNvSpPr/>
          <p:nvPr/>
        </p:nvSpPr>
        <p:spPr>
          <a:xfrm>
            <a:off x="2663664" y="1855053"/>
            <a:ext cx="5012675" cy="6793809"/>
          </a:xfrm>
          <a:custGeom>
            <a:rect b="b" l="l" r="r" t="t"/>
            <a:pathLst>
              <a:path extrusionOk="0" h="6793809" w="5012675">
                <a:moveTo>
                  <a:pt x="0" y="0"/>
                </a:moveTo>
                <a:lnTo>
                  <a:pt x="5012675" y="0"/>
                </a:lnTo>
                <a:lnTo>
                  <a:pt x="5012675" y="6793809"/>
                </a:lnTo>
                <a:lnTo>
                  <a:pt x="0" y="67938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996" l="-72552" r="-57443" t="-406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2" name="Google Shape;832;p35"/>
          <p:cNvSpPr txBox="1"/>
          <p:nvPr/>
        </p:nvSpPr>
        <p:spPr>
          <a:xfrm>
            <a:off x="8425067" y="4794917"/>
            <a:ext cx="4146547" cy="4363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3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Mandato, Processo e KPIs</a:t>
            </a:r>
            <a:endParaRPr/>
          </a:p>
        </p:txBody>
      </p:sp>
      <p:sp>
        <p:nvSpPr>
          <p:cNvPr id="833" name="Google Shape;833;p35"/>
          <p:cNvSpPr txBox="1"/>
          <p:nvPr/>
        </p:nvSpPr>
        <p:spPr>
          <a:xfrm>
            <a:off x="8425067" y="3250485"/>
            <a:ext cx="5692069" cy="14152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6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3.6</a:t>
            </a:r>
            <a:r>
              <a:rPr b="1" lang="en-US" sz="5469" u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Time 2 — Ecossistema   </a:t>
            </a:r>
            <a:endParaRPr/>
          </a:p>
        </p:txBody>
      </p:sp>
      <p:grpSp>
        <p:nvGrpSpPr>
          <p:cNvPr id="834" name="Google Shape;834;p35"/>
          <p:cNvGrpSpPr/>
          <p:nvPr/>
        </p:nvGrpSpPr>
        <p:grpSpPr>
          <a:xfrm>
            <a:off x="8425067" y="5631142"/>
            <a:ext cx="6496097" cy="1912247"/>
            <a:chOff x="0" y="0"/>
            <a:chExt cx="1876971" cy="552521"/>
          </a:xfrm>
        </p:grpSpPr>
        <p:sp>
          <p:nvSpPr>
            <p:cNvPr id="835" name="Google Shape;835;p35"/>
            <p:cNvSpPr/>
            <p:nvPr/>
          </p:nvSpPr>
          <p:spPr>
            <a:xfrm>
              <a:off x="0" y="0"/>
              <a:ext cx="1876971" cy="552521"/>
            </a:xfrm>
            <a:custGeom>
              <a:rect b="b" l="l" r="r" t="t"/>
              <a:pathLst>
                <a:path extrusionOk="0" h="552521" w="1876971">
                  <a:moveTo>
                    <a:pt x="29795" y="0"/>
                  </a:moveTo>
                  <a:lnTo>
                    <a:pt x="1847177" y="0"/>
                  </a:lnTo>
                  <a:cubicBezTo>
                    <a:pt x="1855079" y="0"/>
                    <a:pt x="1862657" y="3139"/>
                    <a:pt x="1868245" y="8727"/>
                  </a:cubicBezTo>
                  <a:cubicBezTo>
                    <a:pt x="1873832" y="14314"/>
                    <a:pt x="1876971" y="21893"/>
                    <a:pt x="1876971" y="29795"/>
                  </a:cubicBezTo>
                  <a:lnTo>
                    <a:pt x="1876971" y="522727"/>
                  </a:lnTo>
                  <a:cubicBezTo>
                    <a:pt x="1876971" y="539182"/>
                    <a:pt x="1863632" y="552521"/>
                    <a:pt x="1847177" y="552521"/>
                  </a:cubicBezTo>
                  <a:lnTo>
                    <a:pt x="29795" y="552521"/>
                  </a:lnTo>
                  <a:cubicBezTo>
                    <a:pt x="13339" y="552521"/>
                    <a:pt x="0" y="539182"/>
                    <a:pt x="0" y="522727"/>
                  </a:cubicBezTo>
                  <a:lnTo>
                    <a:pt x="0" y="29795"/>
                  </a:lnTo>
                  <a:cubicBezTo>
                    <a:pt x="0" y="13339"/>
                    <a:pt x="13339" y="0"/>
                    <a:pt x="29795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35"/>
            <p:cNvSpPr txBox="1"/>
            <p:nvPr/>
          </p:nvSpPr>
          <p:spPr>
            <a:xfrm>
              <a:off x="0" y="9525"/>
              <a:ext cx="1876971" cy="542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300" lIns="46300" spcFirstLastPara="1" rIns="46300" wrap="square" tIns="46300">
              <a:noAutofit/>
            </a:bodyPr>
            <a:lstStyle/>
            <a:p>
              <a:pPr indent="0" lvl="0" marL="0" marR="0" rtl="0" algn="ctr">
                <a:lnSpc>
                  <a:spcPct val="7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7" name="Google Shape;837;p35"/>
          <p:cNvSpPr txBox="1"/>
          <p:nvPr/>
        </p:nvSpPr>
        <p:spPr>
          <a:xfrm>
            <a:off x="8647585" y="5805966"/>
            <a:ext cx="6051060" cy="15340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3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Atuar como ponte entre a agência e parceiros estratégicos, ampliando a geração de negócios por meio de indicações qualificadas.</a:t>
            </a:r>
            <a:endParaRPr/>
          </a:p>
        </p:txBody>
      </p:sp>
      <p:grpSp>
        <p:nvGrpSpPr>
          <p:cNvPr id="838" name="Google Shape;838;p35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839" name="Google Shape;839;p3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37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35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41" name="Google Shape;841;p35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35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843" name="Google Shape;843;p35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844" name="Google Shape;844;p35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" name="Google Shape;849;p36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850" name="Google Shape;850;p3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36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52" name="Google Shape;852;p36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3" name="Google Shape;853;p36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854" name="Google Shape;854;p36"/>
          <p:cNvSpPr txBox="1"/>
          <p:nvPr/>
        </p:nvSpPr>
        <p:spPr>
          <a:xfrm>
            <a:off x="1028700" y="3034155"/>
            <a:ext cx="5551280" cy="15369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Papéis e responsabilidades</a:t>
            </a:r>
            <a:endParaRPr/>
          </a:p>
        </p:txBody>
      </p:sp>
      <p:graphicFrame>
        <p:nvGraphicFramePr>
          <p:cNvPr id="855" name="Google Shape;855;p36"/>
          <p:cNvGraphicFramePr/>
          <p:nvPr/>
        </p:nvGraphicFramePr>
        <p:xfrm>
          <a:off x="7488536" y="366947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{1CF1BC00-48C3-43BC-B430-7C3D8B3CE2B8}</a:tableStyleId>
              </a:tblPr>
              <a:tblGrid>
                <a:gridCol w="2760500"/>
                <a:gridCol w="3282375"/>
                <a:gridCol w="3727875"/>
              </a:tblGrid>
              <a:tr h="859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2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5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Papel</a:t>
                      </a:r>
                      <a:endParaRPr sz="235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2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5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Responsabilidade</a:t>
                      </a:r>
                      <a:endParaRPr sz="235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2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5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KPIs principais</a:t>
                      </a:r>
                      <a:endParaRPr sz="235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</a:tr>
              <a:tr h="2550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2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5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Executivo Sênior</a:t>
                      </a:r>
                      <a:endParaRPr sz="235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30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5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Construir e fortalecer a rede de parceiros, identificar oportunidades de co-marketing, negociar indicações e fechar contratos estratégicos.</a:t>
                      </a:r>
                      <a:endParaRPr sz="195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30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5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Nº de parceiros ativos, volume de leads indicados, taxa de conversão de indicações e receita gerada por parcerias.</a:t>
                      </a:r>
                      <a:endParaRPr sz="195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56" name="Google Shape;856;p36"/>
          <p:cNvSpPr txBox="1"/>
          <p:nvPr/>
        </p:nvSpPr>
        <p:spPr>
          <a:xfrm>
            <a:off x="1097057" y="5917374"/>
            <a:ext cx="5342381" cy="13359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29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Definir papéis garante alinhamento no processo de vendas, evitando sobreposição de tarefas.</a:t>
            </a:r>
            <a:endParaRPr/>
          </a:p>
        </p:txBody>
      </p:sp>
      <p:sp>
        <p:nvSpPr>
          <p:cNvPr id="857" name="Google Shape;857;p36"/>
          <p:cNvSpPr/>
          <p:nvPr/>
        </p:nvSpPr>
        <p:spPr>
          <a:xfrm>
            <a:off x="1097057" y="4969637"/>
            <a:ext cx="404812" cy="404812"/>
          </a:xfrm>
          <a:custGeom>
            <a:rect b="b" l="l" r="r" t="t"/>
            <a:pathLst>
              <a:path extrusionOk="0" h="404812" w="404812">
                <a:moveTo>
                  <a:pt x="0" y="0"/>
                </a:moveTo>
                <a:lnTo>
                  <a:pt x="404813" y="0"/>
                </a:lnTo>
                <a:lnTo>
                  <a:pt x="404813" y="404812"/>
                </a:lnTo>
                <a:lnTo>
                  <a:pt x="0" y="404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8" name="Google Shape;858;p36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859" name="Google Shape;859;p36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  <p:transition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43747"/>
        </a:solidFill>
      </p:bgPr>
    </p:bg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37"/>
          <p:cNvSpPr txBox="1"/>
          <p:nvPr/>
        </p:nvSpPr>
        <p:spPr>
          <a:xfrm>
            <a:off x="1028700" y="3033934"/>
            <a:ext cx="5551280" cy="15369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Cadências (modelo)</a:t>
            </a:r>
            <a:endParaRPr/>
          </a:p>
        </p:txBody>
      </p:sp>
      <p:sp>
        <p:nvSpPr>
          <p:cNvPr id="865" name="Google Shape;865;p37"/>
          <p:cNvSpPr txBox="1"/>
          <p:nvPr/>
        </p:nvSpPr>
        <p:spPr>
          <a:xfrm>
            <a:off x="1097057" y="5917153"/>
            <a:ext cx="5342381" cy="13359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2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As cadências organizam o fluxo de contato com leads e definem quantos toques devem ser feitos.</a:t>
            </a:r>
            <a:endParaRPr/>
          </a:p>
        </p:txBody>
      </p:sp>
      <p:sp>
        <p:nvSpPr>
          <p:cNvPr id="866" name="Google Shape;866;p37"/>
          <p:cNvSpPr/>
          <p:nvPr/>
        </p:nvSpPr>
        <p:spPr>
          <a:xfrm>
            <a:off x="1097057" y="4969415"/>
            <a:ext cx="404812" cy="404812"/>
          </a:xfrm>
          <a:custGeom>
            <a:rect b="b" l="l" r="r" t="t"/>
            <a:pathLst>
              <a:path extrusionOk="0" h="404812" w="404812">
                <a:moveTo>
                  <a:pt x="0" y="0"/>
                </a:moveTo>
                <a:lnTo>
                  <a:pt x="404813" y="0"/>
                </a:lnTo>
                <a:lnTo>
                  <a:pt x="404813" y="404813"/>
                </a:lnTo>
                <a:lnTo>
                  <a:pt x="0" y="4048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67" name="Google Shape;867;p37"/>
          <p:cNvGraphicFramePr/>
          <p:nvPr/>
        </p:nvGraphicFramePr>
        <p:xfrm>
          <a:off x="7468142" y="332770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{1CF1BC00-48C3-43BC-B430-7C3D8B3CE2B8}</a:tableStyleId>
              </a:tblPr>
              <a:tblGrid>
                <a:gridCol w="1745525"/>
                <a:gridCol w="1626175"/>
                <a:gridCol w="1714450"/>
                <a:gridCol w="2315775"/>
                <a:gridCol w="2389225"/>
              </a:tblGrid>
              <a:tr h="603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Canal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Toques (#)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Janela (dias)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Objetivo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Script/Observações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</a:tr>
              <a:tr h="943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Reuniões de parceiros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2/mês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Reforçar relacionamento e novas oportunidades.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Agenda fixa de check-in estratégico.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29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E-mail co-marketing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Engajar base compartilhada de parceiros.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Enviar materiais prontos de campanha.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83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WhatsApp/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3747"/>
                        </a:buClr>
                        <a:buSzPts val="1800"/>
                        <a:buFont typeface="Roboto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Follow-up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Confirmar indicações e oportunidades.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Mensagem curta, foco em reciprocidade.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868" name="Google Shape;868;p37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869" name="Google Shape;869;p3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37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1" name="Google Shape;871;p37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2" name="Google Shape;872;p37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873" name="Google Shape;873;p37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874" name="Google Shape;874;p37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  <p:transition>
    <p:wipe dir="u"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9" name="Google Shape;879;p38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880" name="Google Shape;880;p3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38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2" name="Google Shape;882;p38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3" name="Google Shape;883;p38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884" name="Google Shape;884;p38"/>
          <p:cNvSpPr txBox="1"/>
          <p:nvPr/>
        </p:nvSpPr>
        <p:spPr>
          <a:xfrm>
            <a:off x="1097057" y="3462941"/>
            <a:ext cx="5612668" cy="15369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Script de discovery 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(SPIN/BANT)</a:t>
            </a:r>
            <a:endParaRPr/>
          </a:p>
        </p:txBody>
      </p:sp>
      <p:sp>
        <p:nvSpPr>
          <p:cNvPr id="885" name="Google Shape;885;p38"/>
          <p:cNvSpPr txBox="1"/>
          <p:nvPr/>
        </p:nvSpPr>
        <p:spPr>
          <a:xfrm>
            <a:off x="1097057" y="6383496"/>
            <a:ext cx="3402700" cy="440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29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Objeções e respostas.</a:t>
            </a:r>
            <a:endParaRPr/>
          </a:p>
        </p:txBody>
      </p:sp>
      <p:sp>
        <p:nvSpPr>
          <p:cNvPr id="886" name="Google Shape;886;p38"/>
          <p:cNvSpPr/>
          <p:nvPr/>
        </p:nvSpPr>
        <p:spPr>
          <a:xfrm>
            <a:off x="1097057" y="5435758"/>
            <a:ext cx="404812" cy="404812"/>
          </a:xfrm>
          <a:custGeom>
            <a:rect b="b" l="l" r="r" t="t"/>
            <a:pathLst>
              <a:path extrusionOk="0" h="404812" w="404812">
                <a:moveTo>
                  <a:pt x="0" y="0"/>
                </a:moveTo>
                <a:lnTo>
                  <a:pt x="404813" y="0"/>
                </a:lnTo>
                <a:lnTo>
                  <a:pt x="404813" y="404813"/>
                </a:lnTo>
                <a:lnTo>
                  <a:pt x="0" y="4048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87" name="Google Shape;887;p38"/>
          <p:cNvGraphicFramePr/>
          <p:nvPr/>
        </p:nvGraphicFramePr>
        <p:xfrm>
          <a:off x="7889898" y="29554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{1CF1BC00-48C3-43BC-B430-7C3D8B3CE2B8}</a:tableStyleId>
              </a:tblPr>
              <a:tblGrid>
                <a:gridCol w="2854050"/>
                <a:gridCol w="3134550"/>
                <a:gridCol w="3380825"/>
              </a:tblGrid>
              <a:tr h="591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Objeção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Resposta-base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Prova social/material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</a:tr>
              <a:tr h="1099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“Não tenho tempo para indicar.”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Explicar simplicidade do processo e apoio da agência.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Modelo de formulário rápido de indicação.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98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“Não vejo valor em indicar agora.”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Mostrar benefícios do programa de parcerias (reciprocidade, descontos, visibilidade).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Apresentar plano de co-marketing realizado com outro parceiro.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99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“Já indico para outra agência.”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Reforçar diferenciais e confiança no relacionamento de longo prazo.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Depoimento de parceiro que migrou para o programa atual.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88" name="Google Shape;888;p38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889" name="Google Shape;889;p38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  <p:transition>
    <p:wipe dir="u"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4" name="Google Shape;894;p39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895" name="Google Shape;895;p3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39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7" name="Google Shape;897;p39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39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899" name="Google Shape;899;p39"/>
          <p:cNvSpPr txBox="1"/>
          <p:nvPr/>
        </p:nvSpPr>
        <p:spPr>
          <a:xfrm>
            <a:off x="1097057" y="3462941"/>
            <a:ext cx="5612668" cy="15369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Script de discovery 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(SPIN/BANT)</a:t>
            </a:r>
            <a:endParaRPr/>
          </a:p>
        </p:txBody>
      </p:sp>
      <p:sp>
        <p:nvSpPr>
          <p:cNvPr id="900" name="Google Shape;900;p39"/>
          <p:cNvSpPr txBox="1"/>
          <p:nvPr/>
        </p:nvSpPr>
        <p:spPr>
          <a:xfrm>
            <a:off x="1097057" y="6383496"/>
            <a:ext cx="4077968" cy="440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29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Ferramentas &amp; IA aplicadas.</a:t>
            </a:r>
            <a:endParaRPr/>
          </a:p>
        </p:txBody>
      </p:sp>
      <p:sp>
        <p:nvSpPr>
          <p:cNvPr id="901" name="Google Shape;901;p39"/>
          <p:cNvSpPr/>
          <p:nvPr/>
        </p:nvSpPr>
        <p:spPr>
          <a:xfrm>
            <a:off x="1097057" y="5435758"/>
            <a:ext cx="404812" cy="404812"/>
          </a:xfrm>
          <a:custGeom>
            <a:rect b="b" l="l" r="r" t="t"/>
            <a:pathLst>
              <a:path extrusionOk="0" h="404812" w="404812">
                <a:moveTo>
                  <a:pt x="0" y="0"/>
                </a:moveTo>
                <a:lnTo>
                  <a:pt x="404813" y="0"/>
                </a:lnTo>
                <a:lnTo>
                  <a:pt x="404813" y="404813"/>
                </a:lnTo>
                <a:lnTo>
                  <a:pt x="0" y="4048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02" name="Google Shape;902;p39"/>
          <p:cNvGraphicFramePr/>
          <p:nvPr/>
        </p:nvGraphicFramePr>
        <p:xfrm>
          <a:off x="7889900" y="283421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{1CF1BC00-48C3-43BC-B430-7C3D8B3CE2B8}</a:tableStyleId>
              </a:tblPr>
              <a:tblGrid>
                <a:gridCol w="2097275"/>
                <a:gridCol w="2303400"/>
                <a:gridCol w="2484375"/>
                <a:gridCol w="2484375"/>
              </a:tblGrid>
              <a:tr h="68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Ferramenta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ou Agente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Entrada (input)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Saída (output)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Dono/SLA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</a:tr>
              <a:tr h="1099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CRM (ex: PipeRun)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Registro de leads indicados.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Relatórios de conversão e receita por parceiro.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Executivo Sênior.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98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Planilha de Parcerias + IA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Dados de parceiros e histórico de indicações.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Ranking de parceiros ativos e oportunidades.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Operações de marketing.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99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ChatGPT/IA de Conteúdo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Briefing de co-marketing.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E-mails, posts e materiais de ativação de parceiros.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Marketing/Conteúdo.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03" name="Google Shape;903;p39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904" name="Google Shape;904;p39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  <p:transition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43747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999"/>
            </a:blip>
            <a:stretch>
              <a:fillRect b="-5553" l="0" r="0" t="-555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0" name="Google Shape;150;p4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151" name="Google Shape;151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4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3" name="Google Shape;153;p4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155" name="Google Shape;155;p4"/>
          <p:cNvSpPr txBox="1"/>
          <p:nvPr/>
        </p:nvSpPr>
        <p:spPr>
          <a:xfrm>
            <a:off x="1097057" y="3705493"/>
            <a:ext cx="9796369" cy="31046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978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Apresentação </a:t>
            </a:r>
            <a:r>
              <a:rPr b="1" lang="en-US" sz="11978">
                <a:solidFill>
                  <a:srgbClr val="FF265C"/>
                </a:solidFill>
                <a:latin typeface="Roboto"/>
                <a:ea typeface="Roboto"/>
                <a:cs typeface="Roboto"/>
                <a:sym typeface="Roboto"/>
              </a:rPr>
              <a:t>Institucional</a:t>
            </a:r>
            <a:endParaRPr/>
          </a:p>
        </p:txBody>
      </p:sp>
      <p:sp>
        <p:nvSpPr>
          <p:cNvPr id="156" name="Google Shape;156;p4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</p:spTree>
  </p:cSld>
  <p:clrMapOvr>
    <a:masterClrMapping/>
  </p:clrMapOvr>
  <p:transition>
    <p:wipe dir="u"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43747"/>
        </a:solidFill>
      </p:bgPr>
    </p:bg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9" name="Google Shape;909;p40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910" name="Google Shape;910;p4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40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2" name="Google Shape;912;p40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13" name="Google Shape;913;p40"/>
          <p:cNvGrpSpPr/>
          <p:nvPr/>
        </p:nvGrpSpPr>
        <p:grpSpPr>
          <a:xfrm>
            <a:off x="1097057" y="4216732"/>
            <a:ext cx="1904864" cy="911902"/>
            <a:chOff x="0" y="-38100"/>
            <a:chExt cx="511433" cy="244835"/>
          </a:xfrm>
        </p:grpSpPr>
        <p:sp>
          <p:nvSpPr>
            <p:cNvPr id="914" name="Google Shape;914;p40"/>
            <p:cNvSpPr/>
            <p:nvPr/>
          </p:nvSpPr>
          <p:spPr>
            <a:xfrm>
              <a:off x="0" y="0"/>
              <a:ext cx="511433" cy="206735"/>
            </a:xfrm>
            <a:custGeom>
              <a:rect b="b" l="l" r="r" t="t"/>
              <a:pathLst>
                <a:path extrusionOk="0" h="206735" w="511433">
                  <a:moveTo>
                    <a:pt x="103367" y="0"/>
                  </a:moveTo>
                  <a:lnTo>
                    <a:pt x="408066" y="0"/>
                  </a:lnTo>
                  <a:cubicBezTo>
                    <a:pt x="435480" y="0"/>
                    <a:pt x="461772" y="10890"/>
                    <a:pt x="481157" y="30276"/>
                  </a:cubicBezTo>
                  <a:cubicBezTo>
                    <a:pt x="500542" y="49661"/>
                    <a:pt x="511433" y="75953"/>
                    <a:pt x="511433" y="103367"/>
                  </a:cubicBezTo>
                  <a:lnTo>
                    <a:pt x="511433" y="103367"/>
                  </a:lnTo>
                  <a:cubicBezTo>
                    <a:pt x="511433" y="130782"/>
                    <a:pt x="500542" y="157074"/>
                    <a:pt x="481157" y="176459"/>
                  </a:cubicBezTo>
                  <a:cubicBezTo>
                    <a:pt x="461772" y="195844"/>
                    <a:pt x="435480" y="206735"/>
                    <a:pt x="408066" y="206735"/>
                  </a:cubicBezTo>
                  <a:lnTo>
                    <a:pt x="103367" y="206735"/>
                  </a:lnTo>
                  <a:cubicBezTo>
                    <a:pt x="75953" y="206735"/>
                    <a:pt x="49661" y="195844"/>
                    <a:pt x="30276" y="176459"/>
                  </a:cubicBezTo>
                  <a:cubicBezTo>
                    <a:pt x="10890" y="157074"/>
                    <a:pt x="0" y="130782"/>
                    <a:pt x="0" y="103367"/>
                  </a:cubicBezTo>
                  <a:lnTo>
                    <a:pt x="0" y="103367"/>
                  </a:lnTo>
                  <a:cubicBezTo>
                    <a:pt x="0" y="75953"/>
                    <a:pt x="10890" y="49661"/>
                    <a:pt x="30276" y="30276"/>
                  </a:cubicBezTo>
                  <a:cubicBezTo>
                    <a:pt x="49661" y="10890"/>
                    <a:pt x="75953" y="0"/>
                    <a:pt x="103367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40"/>
            <p:cNvSpPr txBox="1"/>
            <p:nvPr/>
          </p:nvSpPr>
          <p:spPr>
            <a:xfrm>
              <a:off x="0" y="-38100"/>
              <a:ext cx="511433" cy="2448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6" name="Google Shape;916;p40"/>
          <p:cNvGrpSpPr/>
          <p:nvPr/>
        </p:nvGrpSpPr>
        <p:grpSpPr>
          <a:xfrm>
            <a:off x="9055047" y="4216732"/>
            <a:ext cx="1904864" cy="911902"/>
            <a:chOff x="0" y="-38100"/>
            <a:chExt cx="511433" cy="244835"/>
          </a:xfrm>
        </p:grpSpPr>
        <p:sp>
          <p:nvSpPr>
            <p:cNvPr id="917" name="Google Shape;917;p40"/>
            <p:cNvSpPr/>
            <p:nvPr/>
          </p:nvSpPr>
          <p:spPr>
            <a:xfrm>
              <a:off x="0" y="0"/>
              <a:ext cx="511433" cy="206735"/>
            </a:xfrm>
            <a:custGeom>
              <a:rect b="b" l="l" r="r" t="t"/>
              <a:pathLst>
                <a:path extrusionOk="0" h="206735" w="511433">
                  <a:moveTo>
                    <a:pt x="103367" y="0"/>
                  </a:moveTo>
                  <a:lnTo>
                    <a:pt x="408066" y="0"/>
                  </a:lnTo>
                  <a:cubicBezTo>
                    <a:pt x="435480" y="0"/>
                    <a:pt x="461772" y="10890"/>
                    <a:pt x="481157" y="30276"/>
                  </a:cubicBezTo>
                  <a:cubicBezTo>
                    <a:pt x="500542" y="49661"/>
                    <a:pt x="511433" y="75953"/>
                    <a:pt x="511433" y="103367"/>
                  </a:cubicBezTo>
                  <a:lnTo>
                    <a:pt x="511433" y="103367"/>
                  </a:lnTo>
                  <a:cubicBezTo>
                    <a:pt x="511433" y="130782"/>
                    <a:pt x="500542" y="157074"/>
                    <a:pt x="481157" y="176459"/>
                  </a:cubicBezTo>
                  <a:cubicBezTo>
                    <a:pt x="461772" y="195844"/>
                    <a:pt x="435480" y="206735"/>
                    <a:pt x="408066" y="206735"/>
                  </a:cubicBezTo>
                  <a:lnTo>
                    <a:pt x="103367" y="206735"/>
                  </a:lnTo>
                  <a:cubicBezTo>
                    <a:pt x="75953" y="206735"/>
                    <a:pt x="49661" y="195844"/>
                    <a:pt x="30276" y="176459"/>
                  </a:cubicBezTo>
                  <a:cubicBezTo>
                    <a:pt x="10890" y="157074"/>
                    <a:pt x="0" y="130782"/>
                    <a:pt x="0" y="103367"/>
                  </a:cubicBezTo>
                  <a:lnTo>
                    <a:pt x="0" y="103367"/>
                  </a:lnTo>
                  <a:cubicBezTo>
                    <a:pt x="0" y="75953"/>
                    <a:pt x="10890" y="49661"/>
                    <a:pt x="30276" y="30276"/>
                  </a:cubicBezTo>
                  <a:cubicBezTo>
                    <a:pt x="49661" y="10890"/>
                    <a:pt x="75953" y="0"/>
                    <a:pt x="103367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40"/>
            <p:cNvSpPr txBox="1"/>
            <p:nvPr/>
          </p:nvSpPr>
          <p:spPr>
            <a:xfrm>
              <a:off x="0" y="-38100"/>
              <a:ext cx="511433" cy="2448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9" name="Google Shape;919;p40"/>
          <p:cNvSpPr txBox="1"/>
          <p:nvPr/>
        </p:nvSpPr>
        <p:spPr>
          <a:xfrm>
            <a:off x="1028700" y="2115769"/>
            <a:ext cx="14283896" cy="847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Checklist operacional (diário/semanal)</a:t>
            </a:r>
            <a:endParaRPr/>
          </a:p>
        </p:txBody>
      </p:sp>
      <p:sp>
        <p:nvSpPr>
          <p:cNvPr id="920" name="Google Shape;920;p40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921" name="Google Shape;921;p40"/>
          <p:cNvSpPr txBox="1"/>
          <p:nvPr/>
        </p:nvSpPr>
        <p:spPr>
          <a:xfrm>
            <a:off x="1097057" y="4549498"/>
            <a:ext cx="1904864" cy="3501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6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Diário</a:t>
            </a:r>
            <a:endParaRPr/>
          </a:p>
        </p:txBody>
      </p:sp>
      <p:sp>
        <p:nvSpPr>
          <p:cNvPr id="922" name="Google Shape;922;p40"/>
          <p:cNvSpPr txBox="1"/>
          <p:nvPr/>
        </p:nvSpPr>
        <p:spPr>
          <a:xfrm>
            <a:off x="868971" y="5354412"/>
            <a:ext cx="7301677" cy="16356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4351" lvl="1" marL="508702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56"/>
              <a:buFont typeface="Arial"/>
              <a:buChar char="•"/>
            </a:pPr>
            <a:r>
              <a:rPr b="0" i="0" lang="en-US" sz="2356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Atualizar o CRM de vendas</a:t>
            </a:r>
            <a:endParaRPr/>
          </a:p>
          <a:p>
            <a:pPr indent="-254351" lvl="1" marL="508702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56"/>
              <a:buFont typeface="Arial"/>
              <a:buChar char="•"/>
            </a:pPr>
            <a:r>
              <a:rPr b="0" i="0" lang="en-US" sz="2356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Responder leads novos em até 24h</a:t>
            </a:r>
            <a:endParaRPr/>
          </a:p>
          <a:p>
            <a:pPr indent="-254351" lvl="1" marL="508702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56"/>
              <a:buFont typeface="Arial"/>
              <a:buChar char="•"/>
            </a:pPr>
            <a:r>
              <a:rPr b="0" i="0" lang="en-US" sz="2356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Atualizar status das oportunidades</a:t>
            </a:r>
            <a:endParaRPr/>
          </a:p>
          <a:p>
            <a:pPr indent="-254351" lvl="1" marL="508702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56"/>
              <a:buFont typeface="Arial"/>
              <a:buChar char="•"/>
            </a:pPr>
            <a:r>
              <a:rPr b="0" i="0" lang="en-US" sz="2356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Monitorar campanhas ativas e sinalizar desvios</a:t>
            </a:r>
            <a:endParaRPr/>
          </a:p>
        </p:txBody>
      </p:sp>
      <p:sp>
        <p:nvSpPr>
          <p:cNvPr id="923" name="Google Shape;923;p40"/>
          <p:cNvSpPr txBox="1"/>
          <p:nvPr/>
        </p:nvSpPr>
        <p:spPr>
          <a:xfrm>
            <a:off x="8855536" y="5354412"/>
            <a:ext cx="8387304" cy="2932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4000" lvl="1" marL="508635" marR="0" rtl="0" algn="l">
              <a:lnSpc>
                <a:spcPct val="14034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50"/>
              <a:buFont typeface="Arial"/>
              <a:buChar char="•"/>
            </a:pPr>
            <a:r>
              <a:rPr b="0" i="0" lang="en-US" sz="23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Revisar pipeline com time</a:t>
            </a:r>
            <a:endParaRPr b="0" i="0" sz="2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1" marL="508635" marR="0" rtl="0" algn="l">
              <a:lnSpc>
                <a:spcPct val="14034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50"/>
              <a:buFont typeface="Arial"/>
              <a:buChar char="•"/>
            </a:pPr>
            <a:r>
              <a:rPr b="0" i="0" lang="en-US" sz="23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Analisar métricas-chave: leads gerados, taxa de resposta, reuniões marcadas</a:t>
            </a:r>
            <a:endParaRPr b="0" i="0" sz="23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54000" lvl="1" marL="508635" marR="0" rtl="0" algn="l">
              <a:lnSpc>
                <a:spcPct val="14034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50"/>
              <a:buFont typeface="Arial"/>
              <a:buChar char="•"/>
            </a:pPr>
            <a:r>
              <a:rPr b="0" i="0" lang="en-US" sz="23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Validar leads reprovados/rejeitados </a:t>
            </a:r>
            <a:endParaRPr b="0" i="0" sz="23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54000" lvl="1" marL="508635" marR="0" rtl="0" algn="l">
              <a:lnSpc>
                <a:spcPct val="14034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50"/>
              <a:buFont typeface="Arial"/>
              <a:buChar char="•"/>
            </a:pPr>
            <a:r>
              <a:rPr b="0" i="0" lang="en-US" sz="23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Enviar follow-up para leads “parados” no funil</a:t>
            </a:r>
            <a:endParaRPr b="0" i="0" sz="23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54000" lvl="1" marL="508635" marR="0" rtl="0" algn="l">
              <a:lnSpc>
                <a:spcPct val="14034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50"/>
              <a:buFont typeface="Arial"/>
              <a:buChar char="•"/>
            </a:pPr>
            <a:r>
              <a:rPr b="0" i="0" lang="en-US" sz="23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Preparar relatório para liderança</a:t>
            </a:r>
            <a:endParaRPr b="0" i="0" sz="23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54000" lvl="1" marL="508635" marR="0" rtl="0" algn="l">
              <a:lnSpc>
                <a:spcPct val="14034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50"/>
              <a:buFont typeface="Arial"/>
              <a:buChar char="•"/>
            </a:pPr>
            <a:r>
              <a:rPr b="0" i="0" lang="en-US" sz="23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Check-in com parceiros estratégicos (indicações)</a:t>
            </a:r>
            <a:endParaRPr b="0" i="0" sz="23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4" name="Google Shape;924;p40"/>
          <p:cNvSpPr txBox="1"/>
          <p:nvPr/>
        </p:nvSpPr>
        <p:spPr>
          <a:xfrm>
            <a:off x="9055047" y="4549498"/>
            <a:ext cx="1904864" cy="3501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6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Semanal</a:t>
            </a:r>
            <a:endParaRPr/>
          </a:p>
        </p:txBody>
      </p:sp>
      <p:sp>
        <p:nvSpPr>
          <p:cNvPr id="925" name="Google Shape;925;p40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926" name="Google Shape;926;p40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  <p:transition>
    <p:wipe dir="u"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265C"/>
        </a:solidFill>
      </p:bgPr>
    </p:bg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" name="Google Shape;931;p41"/>
          <p:cNvGrpSpPr/>
          <p:nvPr/>
        </p:nvGrpSpPr>
        <p:grpSpPr>
          <a:xfrm>
            <a:off x="5528569" y="1855053"/>
            <a:ext cx="10095767" cy="6793809"/>
            <a:chOff x="0" y="0"/>
            <a:chExt cx="2917054" cy="1962992"/>
          </a:xfrm>
        </p:grpSpPr>
        <p:sp>
          <p:nvSpPr>
            <p:cNvPr id="932" name="Google Shape;932;p41"/>
            <p:cNvSpPr/>
            <p:nvPr/>
          </p:nvSpPr>
          <p:spPr>
            <a:xfrm>
              <a:off x="0" y="0"/>
              <a:ext cx="2917054" cy="1962992"/>
            </a:xfrm>
            <a:custGeom>
              <a:rect b="b" l="l" r="r" t="t"/>
              <a:pathLst>
                <a:path extrusionOk="0" h="1962992" w="2917054">
                  <a:moveTo>
                    <a:pt x="38342" y="0"/>
                  </a:moveTo>
                  <a:lnTo>
                    <a:pt x="2878711" y="0"/>
                  </a:lnTo>
                  <a:cubicBezTo>
                    <a:pt x="2899888" y="0"/>
                    <a:pt x="2917054" y="17166"/>
                    <a:pt x="2917054" y="38342"/>
                  </a:cubicBezTo>
                  <a:lnTo>
                    <a:pt x="2917054" y="1924649"/>
                  </a:lnTo>
                  <a:cubicBezTo>
                    <a:pt x="2917054" y="1945825"/>
                    <a:pt x="2899888" y="1962992"/>
                    <a:pt x="2878711" y="1962992"/>
                  </a:cubicBezTo>
                  <a:lnTo>
                    <a:pt x="38342" y="1962992"/>
                  </a:lnTo>
                  <a:cubicBezTo>
                    <a:pt x="17166" y="1962992"/>
                    <a:pt x="0" y="1945825"/>
                    <a:pt x="0" y="1924649"/>
                  </a:cubicBezTo>
                  <a:lnTo>
                    <a:pt x="0" y="38342"/>
                  </a:lnTo>
                  <a:cubicBezTo>
                    <a:pt x="0" y="17166"/>
                    <a:pt x="17166" y="0"/>
                    <a:pt x="38342" y="0"/>
                  </a:cubicBezTo>
                  <a:close/>
                </a:path>
              </a:pathLst>
            </a:custGeom>
            <a:solidFill>
              <a:srgbClr val="2437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41"/>
            <p:cNvSpPr txBox="1"/>
            <p:nvPr/>
          </p:nvSpPr>
          <p:spPr>
            <a:xfrm>
              <a:off x="0" y="0"/>
              <a:ext cx="2917054" cy="19629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4" name="Google Shape;934;p41"/>
          <p:cNvSpPr/>
          <p:nvPr/>
        </p:nvSpPr>
        <p:spPr>
          <a:xfrm>
            <a:off x="2663664" y="1855053"/>
            <a:ext cx="5012675" cy="6793809"/>
          </a:xfrm>
          <a:custGeom>
            <a:rect b="b" l="l" r="r" t="t"/>
            <a:pathLst>
              <a:path extrusionOk="0" h="6793809" w="5012675">
                <a:moveTo>
                  <a:pt x="0" y="0"/>
                </a:moveTo>
                <a:lnTo>
                  <a:pt x="5012675" y="0"/>
                </a:lnTo>
                <a:lnTo>
                  <a:pt x="5012675" y="6793809"/>
                </a:lnTo>
                <a:lnTo>
                  <a:pt x="0" y="67938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422" l="-56323" r="-60714" t="-426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5" name="Google Shape;935;p41"/>
          <p:cNvSpPr txBox="1"/>
          <p:nvPr/>
        </p:nvSpPr>
        <p:spPr>
          <a:xfrm>
            <a:off x="8425067" y="4794917"/>
            <a:ext cx="4146547" cy="4363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3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Mandato, Processo e KPIs</a:t>
            </a:r>
            <a:endParaRPr/>
          </a:p>
        </p:txBody>
      </p:sp>
      <p:sp>
        <p:nvSpPr>
          <p:cNvPr id="936" name="Google Shape;936;p41"/>
          <p:cNvSpPr txBox="1"/>
          <p:nvPr/>
        </p:nvSpPr>
        <p:spPr>
          <a:xfrm>
            <a:off x="8425067" y="3250485"/>
            <a:ext cx="5692069" cy="14152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6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3.7</a:t>
            </a:r>
            <a:r>
              <a:rPr b="1" lang="en-US" sz="5469" u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Time 4 — Farmer (Carteira) </a:t>
            </a:r>
            <a:endParaRPr/>
          </a:p>
        </p:txBody>
      </p:sp>
      <p:grpSp>
        <p:nvGrpSpPr>
          <p:cNvPr id="937" name="Google Shape;937;p41"/>
          <p:cNvGrpSpPr/>
          <p:nvPr/>
        </p:nvGrpSpPr>
        <p:grpSpPr>
          <a:xfrm>
            <a:off x="8425067" y="5631142"/>
            <a:ext cx="6496097" cy="1912247"/>
            <a:chOff x="0" y="0"/>
            <a:chExt cx="1876971" cy="552521"/>
          </a:xfrm>
        </p:grpSpPr>
        <p:sp>
          <p:nvSpPr>
            <p:cNvPr id="938" name="Google Shape;938;p41"/>
            <p:cNvSpPr/>
            <p:nvPr/>
          </p:nvSpPr>
          <p:spPr>
            <a:xfrm>
              <a:off x="0" y="0"/>
              <a:ext cx="1876971" cy="552521"/>
            </a:xfrm>
            <a:custGeom>
              <a:rect b="b" l="l" r="r" t="t"/>
              <a:pathLst>
                <a:path extrusionOk="0" h="552521" w="1876971">
                  <a:moveTo>
                    <a:pt x="29795" y="0"/>
                  </a:moveTo>
                  <a:lnTo>
                    <a:pt x="1847177" y="0"/>
                  </a:lnTo>
                  <a:cubicBezTo>
                    <a:pt x="1855079" y="0"/>
                    <a:pt x="1862657" y="3139"/>
                    <a:pt x="1868245" y="8727"/>
                  </a:cubicBezTo>
                  <a:cubicBezTo>
                    <a:pt x="1873832" y="14314"/>
                    <a:pt x="1876971" y="21893"/>
                    <a:pt x="1876971" y="29795"/>
                  </a:cubicBezTo>
                  <a:lnTo>
                    <a:pt x="1876971" y="522727"/>
                  </a:lnTo>
                  <a:cubicBezTo>
                    <a:pt x="1876971" y="539182"/>
                    <a:pt x="1863632" y="552521"/>
                    <a:pt x="1847177" y="552521"/>
                  </a:cubicBezTo>
                  <a:lnTo>
                    <a:pt x="29795" y="552521"/>
                  </a:lnTo>
                  <a:cubicBezTo>
                    <a:pt x="13339" y="552521"/>
                    <a:pt x="0" y="539182"/>
                    <a:pt x="0" y="522727"/>
                  </a:cubicBezTo>
                  <a:lnTo>
                    <a:pt x="0" y="29795"/>
                  </a:lnTo>
                  <a:cubicBezTo>
                    <a:pt x="0" y="13339"/>
                    <a:pt x="13339" y="0"/>
                    <a:pt x="29795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41"/>
            <p:cNvSpPr txBox="1"/>
            <p:nvPr/>
          </p:nvSpPr>
          <p:spPr>
            <a:xfrm>
              <a:off x="0" y="9525"/>
              <a:ext cx="1876971" cy="542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300" lIns="46300" spcFirstLastPara="1" rIns="46300" wrap="square" tIns="46300">
              <a:noAutofit/>
            </a:bodyPr>
            <a:lstStyle/>
            <a:p>
              <a:pPr indent="0" lvl="0" marL="0" marR="0" rtl="0" algn="ctr">
                <a:lnSpc>
                  <a:spcPct val="7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40" name="Google Shape;940;p41"/>
          <p:cNvSpPr txBox="1"/>
          <p:nvPr/>
        </p:nvSpPr>
        <p:spPr>
          <a:xfrm>
            <a:off x="8832850" y="5805585"/>
            <a:ext cx="5680530" cy="1496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3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Garantir a retenção e expansão da carteira de clientes, fortalecendo relacionamentos  e identificando oportunidades de upsell, cross-sell e renovação.</a:t>
            </a:r>
            <a:endParaRPr/>
          </a:p>
        </p:txBody>
      </p:sp>
      <p:grpSp>
        <p:nvGrpSpPr>
          <p:cNvPr id="941" name="Google Shape;941;p41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942" name="Google Shape;942;p4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37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41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44" name="Google Shape;944;p41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5" name="Google Shape;945;p41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946" name="Google Shape;946;p41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947" name="Google Shape;947;p41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" name="Google Shape;952;p42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953" name="Google Shape;953;p4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42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5" name="Google Shape;955;p42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6" name="Google Shape;956;p42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957" name="Google Shape;957;p42"/>
          <p:cNvSpPr txBox="1"/>
          <p:nvPr/>
        </p:nvSpPr>
        <p:spPr>
          <a:xfrm>
            <a:off x="1028700" y="3034155"/>
            <a:ext cx="5551280" cy="15369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Papéis e responsabilidades</a:t>
            </a:r>
            <a:endParaRPr/>
          </a:p>
        </p:txBody>
      </p:sp>
      <p:graphicFrame>
        <p:nvGraphicFramePr>
          <p:cNvPr id="958" name="Google Shape;958;p42"/>
          <p:cNvGraphicFramePr/>
          <p:nvPr/>
        </p:nvGraphicFramePr>
        <p:xfrm>
          <a:off x="7488536" y="32908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{1CF1BC00-48C3-43BC-B430-7C3D8B3CE2B8}</a:tableStyleId>
              </a:tblPr>
              <a:tblGrid>
                <a:gridCol w="2760500"/>
                <a:gridCol w="3282375"/>
                <a:gridCol w="3727875"/>
              </a:tblGrid>
              <a:tr h="859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Papel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Responsabilidade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KPIs principais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</a:tr>
              <a:tr h="2845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Account Executive Sênior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99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Gerenciar carteira de clientes ativos, garantir renovação de contratos, identificar oportunidades de upsell/cross-sell e atuar como ponto de confiança e parceiro estratégico.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99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Taxa de retenção (%), expansão de receita (upsell/cross-sell), NPS/CSAT, churn rate (taxa de cancelamento) e receita recorrente.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59" name="Google Shape;959;p42"/>
          <p:cNvSpPr txBox="1"/>
          <p:nvPr/>
        </p:nvSpPr>
        <p:spPr>
          <a:xfrm>
            <a:off x="1097057" y="5917374"/>
            <a:ext cx="5342381" cy="13359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29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Definir papéis garante alinhamento no processo de vendas, evitando sobreposição de tarefas.</a:t>
            </a:r>
            <a:endParaRPr/>
          </a:p>
        </p:txBody>
      </p:sp>
      <p:sp>
        <p:nvSpPr>
          <p:cNvPr id="960" name="Google Shape;960;p42"/>
          <p:cNvSpPr/>
          <p:nvPr/>
        </p:nvSpPr>
        <p:spPr>
          <a:xfrm>
            <a:off x="1097057" y="4969637"/>
            <a:ext cx="404812" cy="404812"/>
          </a:xfrm>
          <a:custGeom>
            <a:rect b="b" l="l" r="r" t="t"/>
            <a:pathLst>
              <a:path extrusionOk="0" h="404812" w="404812">
                <a:moveTo>
                  <a:pt x="0" y="0"/>
                </a:moveTo>
                <a:lnTo>
                  <a:pt x="404813" y="0"/>
                </a:lnTo>
                <a:lnTo>
                  <a:pt x="404813" y="404812"/>
                </a:lnTo>
                <a:lnTo>
                  <a:pt x="0" y="404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1" name="Google Shape;961;p42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962" name="Google Shape;962;p42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  <p:transition>
    <p:wipe dir="d"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43747"/>
        </a:solidFill>
      </p:bgPr>
    </p:bg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43"/>
          <p:cNvSpPr txBox="1"/>
          <p:nvPr/>
        </p:nvSpPr>
        <p:spPr>
          <a:xfrm>
            <a:off x="1028700" y="3033934"/>
            <a:ext cx="5551280" cy="15369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Cadências (modelo)</a:t>
            </a:r>
            <a:endParaRPr/>
          </a:p>
        </p:txBody>
      </p:sp>
      <p:sp>
        <p:nvSpPr>
          <p:cNvPr id="968" name="Google Shape;968;p43"/>
          <p:cNvSpPr txBox="1"/>
          <p:nvPr/>
        </p:nvSpPr>
        <p:spPr>
          <a:xfrm>
            <a:off x="1097057" y="5917153"/>
            <a:ext cx="5342381" cy="13359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2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As cadências organizam o fluxo de contato com leads e definem quantos toques devem ser feitos.</a:t>
            </a:r>
            <a:endParaRPr/>
          </a:p>
        </p:txBody>
      </p:sp>
      <p:sp>
        <p:nvSpPr>
          <p:cNvPr id="969" name="Google Shape;969;p43"/>
          <p:cNvSpPr/>
          <p:nvPr/>
        </p:nvSpPr>
        <p:spPr>
          <a:xfrm>
            <a:off x="1097057" y="4969415"/>
            <a:ext cx="404812" cy="404812"/>
          </a:xfrm>
          <a:custGeom>
            <a:rect b="b" l="l" r="r" t="t"/>
            <a:pathLst>
              <a:path extrusionOk="0" h="404812" w="404812">
                <a:moveTo>
                  <a:pt x="0" y="0"/>
                </a:moveTo>
                <a:lnTo>
                  <a:pt x="404813" y="0"/>
                </a:lnTo>
                <a:lnTo>
                  <a:pt x="404813" y="404813"/>
                </a:lnTo>
                <a:lnTo>
                  <a:pt x="0" y="4048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70" name="Google Shape;970;p43"/>
          <p:cNvGraphicFramePr/>
          <p:nvPr/>
        </p:nvGraphicFramePr>
        <p:xfrm>
          <a:off x="7448369" y="28063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{1CF1BC00-48C3-43BC-B430-7C3D8B3CE2B8}</a:tableStyleId>
              </a:tblPr>
              <a:tblGrid>
                <a:gridCol w="1748450"/>
                <a:gridCol w="1628900"/>
                <a:gridCol w="1717325"/>
                <a:gridCol w="2319675"/>
                <a:gridCol w="2393250"/>
              </a:tblGrid>
              <a:tr h="603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Canal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Toques (#)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Janela (dias)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Objetivo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Script/Observações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</a:tr>
              <a:tr h="943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E-mail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2–3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 dias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Manter relacionamento e compartilhar insights.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Envio de relatórios, comparativos e novidades.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28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Reunião Online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1-2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Mensal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Revisar resultados e alinhar expectativas.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Agenda de QBR (Quarterly Business Review ou Revisão Trimestral de Negócios).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83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WhatsApp/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3747"/>
                        </a:buClr>
                        <a:buSzPts val="1800"/>
                        <a:buFont typeface="Roboto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Telefone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1-2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 dias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Acompanhar rotina e necessidades imediatas.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Mensagens curtas, e check-ins rápidos.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986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Evento/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3747"/>
                        </a:buClr>
                        <a:buSzPts val="1800"/>
                        <a:buFont typeface="Roboto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Webinar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Trimestral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Engajar cliente com novos conteúdos e soluções.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Convite para eventos exclusivos da agência/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971" name="Google Shape;971;p43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972" name="Google Shape;972;p4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43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4" name="Google Shape;974;p43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5" name="Google Shape;975;p43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976" name="Google Shape;976;p43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977" name="Google Shape;977;p43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  <p:transition>
    <p:wipe dir="u"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2" name="Google Shape;982;p44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983" name="Google Shape;983;p4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44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5" name="Google Shape;985;p44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6" name="Google Shape;986;p44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987" name="Google Shape;987;p44"/>
          <p:cNvSpPr txBox="1"/>
          <p:nvPr/>
        </p:nvSpPr>
        <p:spPr>
          <a:xfrm>
            <a:off x="1097057" y="3462941"/>
            <a:ext cx="5612668" cy="15369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Script de discovery 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(SPIN/BANT)</a:t>
            </a:r>
            <a:endParaRPr/>
          </a:p>
        </p:txBody>
      </p:sp>
      <p:sp>
        <p:nvSpPr>
          <p:cNvPr id="988" name="Google Shape;988;p44"/>
          <p:cNvSpPr txBox="1"/>
          <p:nvPr/>
        </p:nvSpPr>
        <p:spPr>
          <a:xfrm>
            <a:off x="1097057" y="6383496"/>
            <a:ext cx="3402700" cy="440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29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Objeções e respostas.</a:t>
            </a:r>
            <a:endParaRPr/>
          </a:p>
        </p:txBody>
      </p:sp>
      <p:sp>
        <p:nvSpPr>
          <p:cNvPr id="989" name="Google Shape;989;p44"/>
          <p:cNvSpPr/>
          <p:nvPr/>
        </p:nvSpPr>
        <p:spPr>
          <a:xfrm>
            <a:off x="1097057" y="5435758"/>
            <a:ext cx="404812" cy="404812"/>
          </a:xfrm>
          <a:custGeom>
            <a:rect b="b" l="l" r="r" t="t"/>
            <a:pathLst>
              <a:path extrusionOk="0" h="404812" w="404812">
                <a:moveTo>
                  <a:pt x="0" y="0"/>
                </a:moveTo>
                <a:lnTo>
                  <a:pt x="404813" y="0"/>
                </a:lnTo>
                <a:lnTo>
                  <a:pt x="404813" y="404813"/>
                </a:lnTo>
                <a:lnTo>
                  <a:pt x="0" y="4048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90" name="Google Shape;990;p44"/>
          <p:cNvGraphicFramePr/>
          <p:nvPr/>
        </p:nvGraphicFramePr>
        <p:xfrm>
          <a:off x="7889898" y="281856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{1CF1BC00-48C3-43BC-B430-7C3D8B3CE2B8}</a:tableStyleId>
              </a:tblPr>
              <a:tblGrid>
                <a:gridCol w="2854050"/>
                <a:gridCol w="3134550"/>
                <a:gridCol w="3380825"/>
              </a:tblGrid>
              <a:tr h="591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Objeção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Resposta-base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Prova social/material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</a:tr>
              <a:tr h="1099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“O custo está alto, não sei se vamos renovar.”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Entendo a preocupação. Vamos revisar juntos os resultados alcançados e projetar o impacto da renovação no próximo ciclo.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Relatórios de ROI e cases de expansão em contas similares.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98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“Ainda não vimos tanto valor nas entregas.”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Obrigado pelo feedback. Posso mostrar pontos de melhoria e novas soluções que podemos incluir sem custo adicional imediato.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Depoimentos de clientes e comparativos de mercado.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330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“Estamos avaliando trocar de fornecedor.”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Natural considerar alternativas. Gostaria de entender o que estão buscando e mostrar como já conseguimos entregar isso internamente.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Comparativo de performance vs. concorrentes.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91" name="Google Shape;991;p44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992" name="Google Shape;992;p44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  <p:transition>
    <p:wipe dir="u"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7" name="Google Shape;997;p45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998" name="Google Shape;998;p4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5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0" name="Google Shape;1000;p45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1" name="Google Shape;1001;p45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1002" name="Google Shape;1002;p45"/>
          <p:cNvSpPr txBox="1"/>
          <p:nvPr/>
        </p:nvSpPr>
        <p:spPr>
          <a:xfrm>
            <a:off x="1097057" y="3462941"/>
            <a:ext cx="5612668" cy="15369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Script de discovery 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(SPIN/BANT)</a:t>
            </a:r>
            <a:endParaRPr/>
          </a:p>
        </p:txBody>
      </p:sp>
      <p:sp>
        <p:nvSpPr>
          <p:cNvPr id="1003" name="Google Shape;1003;p45"/>
          <p:cNvSpPr txBox="1"/>
          <p:nvPr/>
        </p:nvSpPr>
        <p:spPr>
          <a:xfrm>
            <a:off x="1097057" y="6383496"/>
            <a:ext cx="4077968" cy="440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29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Ferramentas &amp; IA aplicadas.</a:t>
            </a:r>
            <a:endParaRPr/>
          </a:p>
        </p:txBody>
      </p:sp>
      <p:sp>
        <p:nvSpPr>
          <p:cNvPr id="1004" name="Google Shape;1004;p45"/>
          <p:cNvSpPr/>
          <p:nvPr/>
        </p:nvSpPr>
        <p:spPr>
          <a:xfrm>
            <a:off x="1097057" y="5435758"/>
            <a:ext cx="404812" cy="404812"/>
          </a:xfrm>
          <a:custGeom>
            <a:rect b="b" l="l" r="r" t="t"/>
            <a:pathLst>
              <a:path extrusionOk="0" h="404812" w="404812">
                <a:moveTo>
                  <a:pt x="0" y="0"/>
                </a:moveTo>
                <a:lnTo>
                  <a:pt x="404813" y="0"/>
                </a:lnTo>
                <a:lnTo>
                  <a:pt x="404813" y="404813"/>
                </a:lnTo>
                <a:lnTo>
                  <a:pt x="0" y="4048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05" name="Google Shape;1005;p45"/>
          <p:cNvGraphicFramePr/>
          <p:nvPr/>
        </p:nvGraphicFramePr>
        <p:xfrm>
          <a:off x="7889900" y="29778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{1CF1BC00-48C3-43BC-B430-7C3D8B3CE2B8}</a:tableStyleId>
              </a:tblPr>
              <a:tblGrid>
                <a:gridCol w="2097275"/>
                <a:gridCol w="2303400"/>
                <a:gridCol w="2484375"/>
                <a:gridCol w="2484375"/>
              </a:tblGrid>
              <a:tr h="68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Ferramenta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ou Agente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Entrada (input)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Saída (output)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Dono/SLA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</a:tr>
              <a:tr h="1099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CRM (PipeRun) + Health Score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Dados de uso e engajamento do cliente.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Score de risco e alertas de churn.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Account Executive Sênior.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98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CXM de Atendimento (PipeRun)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Feedbacks e pesquisas NPS/CSAT.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Relatórios de satisfação e alertas automáticos.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Customer Success.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99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IA de análise de contratos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Cláusulas e histórico de renovações.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Alertas de renovação antecipada.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Jurídico + AE Sênior.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06" name="Google Shape;1006;p45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1007" name="Google Shape;1007;p45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  <p:transition>
    <p:wipe dir="u"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43747"/>
        </a:solidFill>
      </p:bgPr>
    </p:bg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2" name="Google Shape;1012;p46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1013" name="Google Shape;1013;p4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46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5" name="Google Shape;1015;p46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6" name="Google Shape;1016;p46"/>
          <p:cNvSpPr txBox="1"/>
          <p:nvPr/>
        </p:nvSpPr>
        <p:spPr>
          <a:xfrm>
            <a:off x="1028700" y="2115769"/>
            <a:ext cx="14283896" cy="847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Checklist operacional (diário/semanal)</a:t>
            </a:r>
            <a:endParaRPr/>
          </a:p>
        </p:txBody>
      </p:sp>
      <p:sp>
        <p:nvSpPr>
          <p:cNvPr id="1017" name="Google Shape;1017;p46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grpSp>
        <p:nvGrpSpPr>
          <p:cNvPr id="1018" name="Google Shape;1018;p46"/>
          <p:cNvGrpSpPr/>
          <p:nvPr/>
        </p:nvGrpSpPr>
        <p:grpSpPr>
          <a:xfrm>
            <a:off x="1097057" y="3596904"/>
            <a:ext cx="1904864" cy="911902"/>
            <a:chOff x="0" y="-38100"/>
            <a:chExt cx="511433" cy="244835"/>
          </a:xfrm>
        </p:grpSpPr>
        <p:sp>
          <p:nvSpPr>
            <p:cNvPr id="1019" name="Google Shape;1019;p46"/>
            <p:cNvSpPr/>
            <p:nvPr/>
          </p:nvSpPr>
          <p:spPr>
            <a:xfrm>
              <a:off x="0" y="0"/>
              <a:ext cx="511433" cy="206735"/>
            </a:xfrm>
            <a:custGeom>
              <a:rect b="b" l="l" r="r" t="t"/>
              <a:pathLst>
                <a:path extrusionOk="0" h="206735" w="511433">
                  <a:moveTo>
                    <a:pt x="103367" y="0"/>
                  </a:moveTo>
                  <a:lnTo>
                    <a:pt x="408066" y="0"/>
                  </a:lnTo>
                  <a:cubicBezTo>
                    <a:pt x="435480" y="0"/>
                    <a:pt x="461772" y="10890"/>
                    <a:pt x="481157" y="30276"/>
                  </a:cubicBezTo>
                  <a:cubicBezTo>
                    <a:pt x="500542" y="49661"/>
                    <a:pt x="511433" y="75953"/>
                    <a:pt x="511433" y="103367"/>
                  </a:cubicBezTo>
                  <a:lnTo>
                    <a:pt x="511433" y="103367"/>
                  </a:lnTo>
                  <a:cubicBezTo>
                    <a:pt x="511433" y="130782"/>
                    <a:pt x="500542" y="157074"/>
                    <a:pt x="481157" y="176459"/>
                  </a:cubicBezTo>
                  <a:cubicBezTo>
                    <a:pt x="461772" y="195844"/>
                    <a:pt x="435480" y="206735"/>
                    <a:pt x="408066" y="206735"/>
                  </a:cubicBezTo>
                  <a:lnTo>
                    <a:pt x="103367" y="206735"/>
                  </a:lnTo>
                  <a:cubicBezTo>
                    <a:pt x="75953" y="206735"/>
                    <a:pt x="49661" y="195844"/>
                    <a:pt x="30276" y="176459"/>
                  </a:cubicBezTo>
                  <a:cubicBezTo>
                    <a:pt x="10890" y="157074"/>
                    <a:pt x="0" y="130782"/>
                    <a:pt x="0" y="103367"/>
                  </a:cubicBezTo>
                  <a:lnTo>
                    <a:pt x="0" y="103367"/>
                  </a:lnTo>
                  <a:cubicBezTo>
                    <a:pt x="0" y="75953"/>
                    <a:pt x="10890" y="49661"/>
                    <a:pt x="30276" y="30276"/>
                  </a:cubicBezTo>
                  <a:cubicBezTo>
                    <a:pt x="49661" y="10890"/>
                    <a:pt x="75953" y="0"/>
                    <a:pt x="103367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46"/>
            <p:cNvSpPr txBox="1"/>
            <p:nvPr/>
          </p:nvSpPr>
          <p:spPr>
            <a:xfrm>
              <a:off x="0" y="-38100"/>
              <a:ext cx="511433" cy="2448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1" name="Google Shape;1021;p46"/>
          <p:cNvGrpSpPr/>
          <p:nvPr/>
        </p:nvGrpSpPr>
        <p:grpSpPr>
          <a:xfrm>
            <a:off x="9055047" y="3596904"/>
            <a:ext cx="1904864" cy="911902"/>
            <a:chOff x="0" y="-38100"/>
            <a:chExt cx="511433" cy="244835"/>
          </a:xfrm>
        </p:grpSpPr>
        <p:sp>
          <p:nvSpPr>
            <p:cNvPr id="1022" name="Google Shape;1022;p46"/>
            <p:cNvSpPr/>
            <p:nvPr/>
          </p:nvSpPr>
          <p:spPr>
            <a:xfrm>
              <a:off x="0" y="0"/>
              <a:ext cx="511433" cy="206735"/>
            </a:xfrm>
            <a:custGeom>
              <a:rect b="b" l="l" r="r" t="t"/>
              <a:pathLst>
                <a:path extrusionOk="0" h="206735" w="511433">
                  <a:moveTo>
                    <a:pt x="103367" y="0"/>
                  </a:moveTo>
                  <a:lnTo>
                    <a:pt x="408066" y="0"/>
                  </a:lnTo>
                  <a:cubicBezTo>
                    <a:pt x="435480" y="0"/>
                    <a:pt x="461772" y="10890"/>
                    <a:pt x="481157" y="30276"/>
                  </a:cubicBezTo>
                  <a:cubicBezTo>
                    <a:pt x="500542" y="49661"/>
                    <a:pt x="511433" y="75953"/>
                    <a:pt x="511433" y="103367"/>
                  </a:cubicBezTo>
                  <a:lnTo>
                    <a:pt x="511433" y="103367"/>
                  </a:lnTo>
                  <a:cubicBezTo>
                    <a:pt x="511433" y="130782"/>
                    <a:pt x="500542" y="157074"/>
                    <a:pt x="481157" y="176459"/>
                  </a:cubicBezTo>
                  <a:cubicBezTo>
                    <a:pt x="461772" y="195844"/>
                    <a:pt x="435480" y="206735"/>
                    <a:pt x="408066" y="206735"/>
                  </a:cubicBezTo>
                  <a:lnTo>
                    <a:pt x="103367" y="206735"/>
                  </a:lnTo>
                  <a:cubicBezTo>
                    <a:pt x="75953" y="206735"/>
                    <a:pt x="49661" y="195844"/>
                    <a:pt x="30276" y="176459"/>
                  </a:cubicBezTo>
                  <a:cubicBezTo>
                    <a:pt x="10890" y="157074"/>
                    <a:pt x="0" y="130782"/>
                    <a:pt x="0" y="103367"/>
                  </a:cubicBezTo>
                  <a:lnTo>
                    <a:pt x="0" y="103367"/>
                  </a:lnTo>
                  <a:cubicBezTo>
                    <a:pt x="0" y="75953"/>
                    <a:pt x="10890" y="49661"/>
                    <a:pt x="30276" y="30276"/>
                  </a:cubicBezTo>
                  <a:cubicBezTo>
                    <a:pt x="49661" y="10890"/>
                    <a:pt x="75953" y="0"/>
                    <a:pt x="103367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6"/>
            <p:cNvSpPr txBox="1"/>
            <p:nvPr/>
          </p:nvSpPr>
          <p:spPr>
            <a:xfrm>
              <a:off x="0" y="-38100"/>
              <a:ext cx="511433" cy="2448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4" name="Google Shape;1024;p46"/>
          <p:cNvSpPr txBox="1"/>
          <p:nvPr/>
        </p:nvSpPr>
        <p:spPr>
          <a:xfrm>
            <a:off x="1097057" y="3929670"/>
            <a:ext cx="1904864" cy="3501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6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Diário</a:t>
            </a:r>
            <a:endParaRPr/>
          </a:p>
        </p:txBody>
      </p:sp>
      <p:sp>
        <p:nvSpPr>
          <p:cNvPr id="1025" name="Google Shape;1025;p46"/>
          <p:cNvSpPr txBox="1"/>
          <p:nvPr/>
        </p:nvSpPr>
        <p:spPr>
          <a:xfrm>
            <a:off x="868971" y="4734585"/>
            <a:ext cx="7301677" cy="3778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4000" lvl="1" marL="508635" marR="0" rtl="0" algn="l">
              <a:lnSpc>
                <a:spcPct val="14034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50"/>
              <a:buFont typeface="Arial"/>
              <a:buChar char="•"/>
            </a:pPr>
            <a:r>
              <a:rPr b="0" i="0" lang="en-US" sz="23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Revisar alertas de risco (health score baixo, queda de engajamento)</a:t>
            </a:r>
            <a:endParaRPr b="0" i="0" sz="2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1" marL="508635" marR="0" rtl="0" algn="l">
              <a:lnSpc>
                <a:spcPct val="14034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50"/>
              <a:buFont typeface="Arial"/>
              <a:buChar char="•"/>
            </a:pPr>
            <a:r>
              <a:rPr b="0" i="0" lang="en-US" sz="23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Entrar em contato com clientes que abriram tickets ou enviaram feedbacks negativos recentes</a:t>
            </a:r>
            <a:endParaRPr b="0" i="0" sz="23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54000" lvl="1" marL="508635" marR="0" rtl="0" algn="l">
              <a:lnSpc>
                <a:spcPct val="14034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50"/>
              <a:buFont typeface="Arial"/>
              <a:buChar char="•"/>
            </a:pPr>
            <a:r>
              <a:rPr b="0" i="0" lang="en-US" sz="23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Monitorar uso das entregas/serviços e sinalizar falhas de adoção</a:t>
            </a:r>
            <a:endParaRPr b="0" i="0" sz="23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54000" lvl="1" marL="508635" marR="0" rtl="0" algn="l">
              <a:lnSpc>
                <a:spcPct val="14034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50"/>
              <a:buFont typeface="Arial"/>
              <a:buChar char="•"/>
            </a:pPr>
            <a:r>
              <a:rPr b="0" i="0" lang="en-US" sz="23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Registrar interações e insights no CRM</a:t>
            </a:r>
            <a:endParaRPr b="0" i="0" sz="23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54000" lvl="1" marL="508635" marR="0" rtl="0" algn="l">
              <a:lnSpc>
                <a:spcPct val="14034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50"/>
              <a:buFont typeface="Arial"/>
              <a:buChar char="•"/>
            </a:pPr>
            <a:r>
              <a:rPr b="0" i="0" lang="en-US" sz="23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Acompanhar KPIs principais da carteira (retenção e satisfação)</a:t>
            </a:r>
            <a:endParaRPr b="0" i="0" sz="23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6" name="Google Shape;1026;p46"/>
          <p:cNvSpPr txBox="1"/>
          <p:nvPr/>
        </p:nvSpPr>
        <p:spPr>
          <a:xfrm>
            <a:off x="8855536" y="4734585"/>
            <a:ext cx="8387304" cy="3778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4000" lvl="1" marL="508635" marR="0" rtl="0" algn="l">
              <a:lnSpc>
                <a:spcPct val="14034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50"/>
              <a:buFont typeface="Arial"/>
              <a:buChar char="•"/>
            </a:pPr>
            <a:r>
              <a:rPr b="0" i="0" lang="en-US" sz="23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Realizar pelo menos 1 check-in proativo com clientes estratégicos</a:t>
            </a:r>
            <a:endParaRPr b="0" i="0" sz="23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54000" lvl="1" marL="508635" marR="0" rtl="0" algn="l">
              <a:lnSpc>
                <a:spcPct val="14034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50"/>
              <a:buFont typeface="Arial"/>
              <a:buChar char="•"/>
            </a:pPr>
            <a:r>
              <a:rPr b="0" i="0" lang="en-US" sz="23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Atualizar plano de conta </a:t>
            </a:r>
            <a:endParaRPr b="0" i="0" sz="23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54000" lvl="1" marL="508635" marR="0" rtl="0" algn="l">
              <a:lnSpc>
                <a:spcPct val="14034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50"/>
              <a:buFont typeface="Arial"/>
              <a:buChar char="•"/>
            </a:pPr>
            <a:r>
              <a:rPr b="0" i="0" lang="en-US" sz="23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Preparar relatórios de valor entregue e compartilhar com clientes</a:t>
            </a:r>
            <a:endParaRPr b="0" i="0" sz="23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54000" lvl="1" marL="508635" marR="0" rtl="0" algn="l">
              <a:lnSpc>
                <a:spcPct val="14034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50"/>
              <a:buFont typeface="Arial"/>
              <a:buChar char="•"/>
            </a:pPr>
            <a:r>
              <a:rPr b="0" i="0" lang="en-US" sz="23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Rodar análise de risco de churn e acionar plano de retenção para contas críticas</a:t>
            </a:r>
            <a:endParaRPr b="0" i="0" sz="23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54000" lvl="1" marL="508635" marR="0" rtl="0" algn="l">
              <a:lnSpc>
                <a:spcPct val="14034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50"/>
              <a:buFont typeface="Arial"/>
              <a:buChar char="•"/>
            </a:pPr>
            <a:r>
              <a:rPr b="0" i="0" lang="en-US" sz="23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Reunião de alinhamento com CS/Marketing para definir ações de engajamento</a:t>
            </a:r>
            <a:endParaRPr b="0" i="0" sz="23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7" name="Google Shape;1027;p46"/>
          <p:cNvSpPr txBox="1"/>
          <p:nvPr/>
        </p:nvSpPr>
        <p:spPr>
          <a:xfrm>
            <a:off x="9055047" y="3929670"/>
            <a:ext cx="1904864" cy="3501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6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Semanal</a:t>
            </a:r>
            <a:endParaRPr/>
          </a:p>
        </p:txBody>
      </p:sp>
      <p:sp>
        <p:nvSpPr>
          <p:cNvPr id="1028" name="Google Shape;1028;p46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1029" name="Google Shape;1029;p46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  <p:transition>
    <p:wipe dir="u"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43747"/>
        </a:solidFill>
      </p:bgPr>
    </p:bg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47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999"/>
            </a:blip>
            <a:stretch>
              <a:fillRect b="-5553" l="0" r="0" t="-555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35" name="Google Shape;1035;p47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1036" name="Google Shape;1036;p4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47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8" name="Google Shape;1038;p47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9" name="Google Shape;1039;p47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1040" name="Google Shape;1040;p47"/>
          <p:cNvSpPr txBox="1"/>
          <p:nvPr/>
        </p:nvSpPr>
        <p:spPr>
          <a:xfrm>
            <a:off x="1097057" y="3898477"/>
            <a:ext cx="10880259" cy="2680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28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Processos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283">
                <a:solidFill>
                  <a:srgbClr val="FF265C"/>
                </a:solidFill>
                <a:latin typeface="Roboto"/>
                <a:ea typeface="Roboto"/>
                <a:cs typeface="Roboto"/>
                <a:sym typeface="Roboto"/>
              </a:rPr>
              <a:t>comerciais e funis</a:t>
            </a:r>
            <a:endParaRPr/>
          </a:p>
        </p:txBody>
      </p:sp>
      <p:sp>
        <p:nvSpPr>
          <p:cNvPr id="1041" name="Google Shape;1041;p47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6" name="Google Shape;1046;p48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1047" name="Google Shape;1047;p4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48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9" name="Google Shape;1049;p48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0" name="Google Shape;1050;p48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1051" name="Google Shape;1051;p48"/>
          <p:cNvSpPr txBox="1"/>
          <p:nvPr/>
        </p:nvSpPr>
        <p:spPr>
          <a:xfrm>
            <a:off x="1097057" y="3279596"/>
            <a:ext cx="5612668" cy="22989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4.2 Funil de qualificação 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(pré-vendas)</a:t>
            </a:r>
            <a:endParaRPr/>
          </a:p>
        </p:txBody>
      </p:sp>
      <p:sp>
        <p:nvSpPr>
          <p:cNvPr id="1052" name="Google Shape;1052;p48"/>
          <p:cNvSpPr/>
          <p:nvPr/>
        </p:nvSpPr>
        <p:spPr>
          <a:xfrm>
            <a:off x="1097057" y="6067455"/>
            <a:ext cx="404812" cy="404812"/>
          </a:xfrm>
          <a:custGeom>
            <a:rect b="b" l="l" r="r" t="t"/>
            <a:pathLst>
              <a:path extrusionOk="0" h="404812" w="404812">
                <a:moveTo>
                  <a:pt x="0" y="0"/>
                </a:moveTo>
                <a:lnTo>
                  <a:pt x="404813" y="0"/>
                </a:lnTo>
                <a:lnTo>
                  <a:pt x="404813" y="404813"/>
                </a:lnTo>
                <a:lnTo>
                  <a:pt x="0" y="4048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53" name="Google Shape;1053;p48"/>
          <p:cNvGraphicFramePr/>
          <p:nvPr/>
        </p:nvGraphicFramePr>
        <p:xfrm>
          <a:off x="7467601" y="23803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{1CF1BC00-48C3-43BC-B430-7C3D8B3CE2B8}</a:tableStyleId>
              </a:tblPr>
              <a:tblGrid>
                <a:gridCol w="1732425"/>
                <a:gridCol w="1902700"/>
                <a:gridCol w="2052200"/>
                <a:gridCol w="2052200"/>
                <a:gridCol w="2052200"/>
              </a:tblGrid>
              <a:tr h="915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Etapa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Entrada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Critério de saída 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Responsável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SLA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</a:tr>
              <a:tr h="146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Lead Inbound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Formulário/site 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  Ads.</a:t>
                      </a:r>
                      <a:endParaRPr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Validação mínima de ICP.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SDR/BDR.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2h após entrada.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729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Prospecção Outbound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Lista de contatos segmentada.</a:t>
                      </a:r>
                      <a:endParaRPr sz="1100" u="none" cap="none" strike="noStrike">
                        <a:solidFill>
                          <a:srgbClr val="243747"/>
                        </a:solidFill>
                      </a:endParaRPr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Resposta positiva ao contato inicial.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SDR/BDR.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24h após follow-up.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46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Qualificação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Call de discovery.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Checklist BANT/SPIN completo.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SDR/BDR.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Até 3 dias.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54" name="Google Shape;1054;p48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1055" name="Google Shape;1055;p48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0" name="Google Shape;1060;p49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1061" name="Google Shape;1061;p4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49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3" name="Google Shape;1063;p49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4" name="Google Shape;1064;p49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1065" name="Google Shape;1065;p49"/>
          <p:cNvSpPr txBox="1"/>
          <p:nvPr/>
        </p:nvSpPr>
        <p:spPr>
          <a:xfrm>
            <a:off x="1097057" y="3318277"/>
            <a:ext cx="5612668" cy="22989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4.3 Funil de negociação e fechamento</a:t>
            </a:r>
            <a:endParaRPr/>
          </a:p>
        </p:txBody>
      </p:sp>
      <p:sp>
        <p:nvSpPr>
          <p:cNvPr id="1066" name="Google Shape;1066;p49"/>
          <p:cNvSpPr/>
          <p:nvPr/>
        </p:nvSpPr>
        <p:spPr>
          <a:xfrm>
            <a:off x="1097057" y="6106137"/>
            <a:ext cx="404812" cy="404812"/>
          </a:xfrm>
          <a:custGeom>
            <a:rect b="b" l="l" r="r" t="t"/>
            <a:pathLst>
              <a:path extrusionOk="0" h="404812" w="404812">
                <a:moveTo>
                  <a:pt x="0" y="0"/>
                </a:moveTo>
                <a:lnTo>
                  <a:pt x="404813" y="0"/>
                </a:lnTo>
                <a:lnTo>
                  <a:pt x="404813" y="404812"/>
                </a:lnTo>
                <a:lnTo>
                  <a:pt x="0" y="404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67" name="Google Shape;1067;p49"/>
          <p:cNvGraphicFramePr/>
          <p:nvPr/>
        </p:nvGraphicFramePr>
        <p:xfrm>
          <a:off x="7239001" y="24190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{1CF1BC00-48C3-43BC-B430-7C3D8B3CE2B8}</a:tableStyleId>
              </a:tblPr>
              <a:tblGrid>
                <a:gridCol w="1772875"/>
                <a:gridCol w="1947125"/>
                <a:gridCol w="2100100"/>
                <a:gridCol w="2100100"/>
                <a:gridCol w="2100100"/>
              </a:tblGrid>
              <a:tr h="788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Etapa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Atividades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Documentos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Stakeholders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Riscos &amp; Planos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</a:tr>
              <a:tr h="1465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Proposta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Apresentar proposta e ROI.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Proposta formal + apresentação.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Executivo de Vendas + Cliente.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Comparação com concorrência — reforçar diferenciais.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729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Negociação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Ajustes de escopo e valores.</a:t>
                      </a:r>
                      <a:endParaRPr sz="1100" u="none" cap="none" strike="noStrike">
                        <a:solidFill>
                          <a:srgbClr val="243747"/>
                        </a:solidFill>
                      </a:endParaRPr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Minuta revisada.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Executivo + Jurídico.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Pressão por desconto — aprovar exceções em política.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465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Fechamento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Aprovação final + contrato.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Contrato + assinatura digital.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Cliente + Jurídico.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Delay de assinatura — plano de urgência comercial.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68" name="Google Shape;1068;p49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1069" name="Google Shape;1069;p49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43747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5"/>
          <p:cNvGrpSpPr/>
          <p:nvPr/>
        </p:nvGrpSpPr>
        <p:grpSpPr>
          <a:xfrm>
            <a:off x="1028700" y="4236854"/>
            <a:ext cx="3940176" cy="3789210"/>
            <a:chOff x="0" y="-38100"/>
            <a:chExt cx="1404465" cy="1350654"/>
          </a:xfrm>
        </p:grpSpPr>
        <p:sp>
          <p:nvSpPr>
            <p:cNvPr id="162" name="Google Shape;162;p5"/>
            <p:cNvSpPr/>
            <p:nvPr/>
          </p:nvSpPr>
          <p:spPr>
            <a:xfrm>
              <a:off x="0" y="0"/>
              <a:ext cx="1404465" cy="1312554"/>
            </a:xfrm>
            <a:custGeom>
              <a:rect b="b" l="l" r="r" t="t"/>
              <a:pathLst>
                <a:path extrusionOk="0" h="1312554" w="1404465">
                  <a:moveTo>
                    <a:pt x="98243" y="0"/>
                  </a:moveTo>
                  <a:lnTo>
                    <a:pt x="1306222" y="0"/>
                  </a:lnTo>
                  <a:cubicBezTo>
                    <a:pt x="1332278" y="0"/>
                    <a:pt x="1357266" y="10351"/>
                    <a:pt x="1375690" y="28775"/>
                  </a:cubicBezTo>
                  <a:cubicBezTo>
                    <a:pt x="1394115" y="47199"/>
                    <a:pt x="1404465" y="72188"/>
                    <a:pt x="1404465" y="98243"/>
                  </a:cubicBezTo>
                  <a:lnTo>
                    <a:pt x="1404465" y="1214310"/>
                  </a:lnTo>
                  <a:cubicBezTo>
                    <a:pt x="1404465" y="1240366"/>
                    <a:pt x="1394115" y="1265355"/>
                    <a:pt x="1375690" y="1283779"/>
                  </a:cubicBezTo>
                  <a:cubicBezTo>
                    <a:pt x="1357266" y="1302203"/>
                    <a:pt x="1332278" y="1312554"/>
                    <a:pt x="1306222" y="1312554"/>
                  </a:cubicBezTo>
                  <a:lnTo>
                    <a:pt x="98243" y="1312554"/>
                  </a:lnTo>
                  <a:cubicBezTo>
                    <a:pt x="72188" y="1312554"/>
                    <a:pt x="47199" y="1302203"/>
                    <a:pt x="28775" y="1283779"/>
                  </a:cubicBezTo>
                  <a:cubicBezTo>
                    <a:pt x="10351" y="1265355"/>
                    <a:pt x="0" y="1240366"/>
                    <a:pt x="0" y="1214310"/>
                  </a:cubicBezTo>
                  <a:lnTo>
                    <a:pt x="0" y="98243"/>
                  </a:lnTo>
                  <a:cubicBezTo>
                    <a:pt x="0" y="72188"/>
                    <a:pt x="10351" y="47199"/>
                    <a:pt x="28775" y="28775"/>
                  </a:cubicBezTo>
                  <a:cubicBezTo>
                    <a:pt x="47199" y="10351"/>
                    <a:pt x="72188" y="0"/>
                    <a:pt x="98243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5"/>
            <p:cNvSpPr txBox="1"/>
            <p:nvPr/>
          </p:nvSpPr>
          <p:spPr>
            <a:xfrm>
              <a:off x="0" y="-38100"/>
              <a:ext cx="1404465" cy="1350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p5"/>
          <p:cNvGrpSpPr/>
          <p:nvPr/>
        </p:nvGrpSpPr>
        <p:grpSpPr>
          <a:xfrm>
            <a:off x="5125285" y="4236854"/>
            <a:ext cx="3940176" cy="3789210"/>
            <a:chOff x="0" y="-38100"/>
            <a:chExt cx="1404465" cy="1350654"/>
          </a:xfrm>
        </p:grpSpPr>
        <p:sp>
          <p:nvSpPr>
            <p:cNvPr id="165" name="Google Shape;165;p5"/>
            <p:cNvSpPr/>
            <p:nvPr/>
          </p:nvSpPr>
          <p:spPr>
            <a:xfrm>
              <a:off x="0" y="0"/>
              <a:ext cx="1404465" cy="1312554"/>
            </a:xfrm>
            <a:custGeom>
              <a:rect b="b" l="l" r="r" t="t"/>
              <a:pathLst>
                <a:path extrusionOk="0" h="1312554" w="1404465">
                  <a:moveTo>
                    <a:pt x="98243" y="0"/>
                  </a:moveTo>
                  <a:lnTo>
                    <a:pt x="1306222" y="0"/>
                  </a:lnTo>
                  <a:cubicBezTo>
                    <a:pt x="1332278" y="0"/>
                    <a:pt x="1357266" y="10351"/>
                    <a:pt x="1375690" y="28775"/>
                  </a:cubicBezTo>
                  <a:cubicBezTo>
                    <a:pt x="1394115" y="47199"/>
                    <a:pt x="1404465" y="72188"/>
                    <a:pt x="1404465" y="98243"/>
                  </a:cubicBezTo>
                  <a:lnTo>
                    <a:pt x="1404465" y="1214310"/>
                  </a:lnTo>
                  <a:cubicBezTo>
                    <a:pt x="1404465" y="1240366"/>
                    <a:pt x="1394115" y="1265355"/>
                    <a:pt x="1375690" y="1283779"/>
                  </a:cubicBezTo>
                  <a:cubicBezTo>
                    <a:pt x="1357266" y="1302203"/>
                    <a:pt x="1332278" y="1312554"/>
                    <a:pt x="1306222" y="1312554"/>
                  </a:cubicBezTo>
                  <a:lnTo>
                    <a:pt x="98243" y="1312554"/>
                  </a:lnTo>
                  <a:cubicBezTo>
                    <a:pt x="72188" y="1312554"/>
                    <a:pt x="47199" y="1302203"/>
                    <a:pt x="28775" y="1283779"/>
                  </a:cubicBezTo>
                  <a:cubicBezTo>
                    <a:pt x="10351" y="1265355"/>
                    <a:pt x="0" y="1240366"/>
                    <a:pt x="0" y="1214310"/>
                  </a:cubicBezTo>
                  <a:lnTo>
                    <a:pt x="0" y="98243"/>
                  </a:lnTo>
                  <a:cubicBezTo>
                    <a:pt x="0" y="72188"/>
                    <a:pt x="10351" y="47199"/>
                    <a:pt x="28775" y="28775"/>
                  </a:cubicBezTo>
                  <a:cubicBezTo>
                    <a:pt x="47199" y="10351"/>
                    <a:pt x="72188" y="0"/>
                    <a:pt x="9824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5"/>
            <p:cNvSpPr txBox="1"/>
            <p:nvPr/>
          </p:nvSpPr>
          <p:spPr>
            <a:xfrm>
              <a:off x="0" y="-38100"/>
              <a:ext cx="1404465" cy="1350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" name="Google Shape;167;p5"/>
          <p:cNvGrpSpPr/>
          <p:nvPr/>
        </p:nvGrpSpPr>
        <p:grpSpPr>
          <a:xfrm>
            <a:off x="9220295" y="4236854"/>
            <a:ext cx="3940176" cy="3789210"/>
            <a:chOff x="0" y="-38100"/>
            <a:chExt cx="1404465" cy="1350654"/>
          </a:xfrm>
        </p:grpSpPr>
        <p:sp>
          <p:nvSpPr>
            <p:cNvPr id="168" name="Google Shape;168;p5"/>
            <p:cNvSpPr/>
            <p:nvPr/>
          </p:nvSpPr>
          <p:spPr>
            <a:xfrm>
              <a:off x="0" y="0"/>
              <a:ext cx="1404465" cy="1312554"/>
            </a:xfrm>
            <a:custGeom>
              <a:rect b="b" l="l" r="r" t="t"/>
              <a:pathLst>
                <a:path extrusionOk="0" h="1312554" w="1404465">
                  <a:moveTo>
                    <a:pt x="98243" y="0"/>
                  </a:moveTo>
                  <a:lnTo>
                    <a:pt x="1306222" y="0"/>
                  </a:lnTo>
                  <a:cubicBezTo>
                    <a:pt x="1332278" y="0"/>
                    <a:pt x="1357266" y="10351"/>
                    <a:pt x="1375690" y="28775"/>
                  </a:cubicBezTo>
                  <a:cubicBezTo>
                    <a:pt x="1394115" y="47199"/>
                    <a:pt x="1404465" y="72188"/>
                    <a:pt x="1404465" y="98243"/>
                  </a:cubicBezTo>
                  <a:lnTo>
                    <a:pt x="1404465" y="1214310"/>
                  </a:lnTo>
                  <a:cubicBezTo>
                    <a:pt x="1404465" y="1240366"/>
                    <a:pt x="1394115" y="1265355"/>
                    <a:pt x="1375690" y="1283779"/>
                  </a:cubicBezTo>
                  <a:cubicBezTo>
                    <a:pt x="1357266" y="1302203"/>
                    <a:pt x="1332278" y="1312554"/>
                    <a:pt x="1306222" y="1312554"/>
                  </a:cubicBezTo>
                  <a:lnTo>
                    <a:pt x="98243" y="1312554"/>
                  </a:lnTo>
                  <a:cubicBezTo>
                    <a:pt x="72188" y="1312554"/>
                    <a:pt x="47199" y="1302203"/>
                    <a:pt x="28775" y="1283779"/>
                  </a:cubicBezTo>
                  <a:cubicBezTo>
                    <a:pt x="10351" y="1265355"/>
                    <a:pt x="0" y="1240366"/>
                    <a:pt x="0" y="1214310"/>
                  </a:cubicBezTo>
                  <a:lnTo>
                    <a:pt x="0" y="98243"/>
                  </a:lnTo>
                  <a:cubicBezTo>
                    <a:pt x="0" y="72188"/>
                    <a:pt x="10351" y="47199"/>
                    <a:pt x="28775" y="28775"/>
                  </a:cubicBezTo>
                  <a:cubicBezTo>
                    <a:pt x="47199" y="10351"/>
                    <a:pt x="72188" y="0"/>
                    <a:pt x="98243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5"/>
            <p:cNvSpPr txBox="1"/>
            <p:nvPr/>
          </p:nvSpPr>
          <p:spPr>
            <a:xfrm>
              <a:off x="0" y="-38100"/>
              <a:ext cx="1404465" cy="1350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" name="Google Shape;170;p5"/>
          <p:cNvSpPr txBox="1"/>
          <p:nvPr/>
        </p:nvSpPr>
        <p:spPr>
          <a:xfrm>
            <a:off x="1028700" y="2115769"/>
            <a:ext cx="9710423" cy="847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1.1 Manifesto da marca </a:t>
            </a:r>
            <a:endParaRPr/>
          </a:p>
        </p:txBody>
      </p:sp>
      <p:sp>
        <p:nvSpPr>
          <p:cNvPr id="171" name="Google Shape;171;p5"/>
          <p:cNvSpPr txBox="1"/>
          <p:nvPr/>
        </p:nvSpPr>
        <p:spPr>
          <a:xfrm>
            <a:off x="1331327" y="5752962"/>
            <a:ext cx="3334923" cy="1172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Impulsionar marcas para que alcancem todo o seu potencial de crescimento.</a:t>
            </a:r>
            <a:endParaRPr/>
          </a:p>
        </p:txBody>
      </p:sp>
      <p:sp>
        <p:nvSpPr>
          <p:cNvPr id="172" name="Google Shape;172;p5"/>
          <p:cNvSpPr txBox="1"/>
          <p:nvPr/>
        </p:nvSpPr>
        <p:spPr>
          <a:xfrm>
            <a:off x="5451296" y="5752962"/>
            <a:ext cx="3334923" cy="1562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Criar estratégias de marketing criativas que conectem empresas ao público certo.</a:t>
            </a:r>
            <a:endParaRPr/>
          </a:p>
        </p:txBody>
      </p:sp>
      <p:sp>
        <p:nvSpPr>
          <p:cNvPr id="173" name="Google Shape;173;p5"/>
          <p:cNvSpPr txBox="1"/>
          <p:nvPr/>
        </p:nvSpPr>
        <p:spPr>
          <a:xfrm>
            <a:off x="9546306" y="5752962"/>
            <a:ext cx="3334923" cy="1172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Ser a agência mais lembrada por transformar desafios em resultados.</a:t>
            </a:r>
            <a:endParaRPr/>
          </a:p>
        </p:txBody>
      </p:sp>
      <p:sp>
        <p:nvSpPr>
          <p:cNvPr id="174" name="Google Shape;174;p5"/>
          <p:cNvSpPr txBox="1"/>
          <p:nvPr/>
        </p:nvSpPr>
        <p:spPr>
          <a:xfrm>
            <a:off x="1331327" y="4900627"/>
            <a:ext cx="2970482" cy="4738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21">
                <a:solidFill>
                  <a:srgbClr val="F5F5F5"/>
                </a:solidFill>
                <a:latin typeface="Roboto"/>
                <a:ea typeface="Roboto"/>
                <a:cs typeface="Roboto"/>
                <a:sym typeface="Roboto"/>
              </a:rPr>
              <a:t>Propósito</a:t>
            </a:r>
            <a:endParaRPr/>
          </a:p>
        </p:txBody>
      </p:sp>
      <p:sp>
        <p:nvSpPr>
          <p:cNvPr id="175" name="Google Shape;175;p5"/>
          <p:cNvSpPr txBox="1"/>
          <p:nvPr/>
        </p:nvSpPr>
        <p:spPr>
          <a:xfrm>
            <a:off x="5451296" y="4900627"/>
            <a:ext cx="2970482" cy="4738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21">
                <a:solidFill>
                  <a:srgbClr val="F5F5F5"/>
                </a:solidFill>
                <a:latin typeface="Roboto"/>
                <a:ea typeface="Roboto"/>
                <a:cs typeface="Roboto"/>
                <a:sym typeface="Roboto"/>
              </a:rPr>
              <a:t>Missão</a:t>
            </a:r>
            <a:endParaRPr/>
          </a:p>
        </p:txBody>
      </p:sp>
      <p:sp>
        <p:nvSpPr>
          <p:cNvPr id="176" name="Google Shape;176;p5"/>
          <p:cNvSpPr txBox="1"/>
          <p:nvPr/>
        </p:nvSpPr>
        <p:spPr>
          <a:xfrm>
            <a:off x="9546306" y="4900627"/>
            <a:ext cx="2970482" cy="4738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2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Visão</a:t>
            </a:r>
            <a:endParaRPr/>
          </a:p>
        </p:txBody>
      </p:sp>
      <p:grpSp>
        <p:nvGrpSpPr>
          <p:cNvPr id="177" name="Google Shape;177;p5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178" name="Google Shape;178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5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0" name="Google Shape;180;p5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5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grpSp>
        <p:nvGrpSpPr>
          <p:cNvPr id="182" name="Google Shape;182;p5"/>
          <p:cNvGrpSpPr/>
          <p:nvPr/>
        </p:nvGrpSpPr>
        <p:grpSpPr>
          <a:xfrm>
            <a:off x="13319124" y="4266321"/>
            <a:ext cx="3940176" cy="3789210"/>
            <a:chOff x="0" y="-38100"/>
            <a:chExt cx="1404465" cy="1350654"/>
          </a:xfrm>
        </p:grpSpPr>
        <p:sp>
          <p:nvSpPr>
            <p:cNvPr id="183" name="Google Shape;183;p5"/>
            <p:cNvSpPr/>
            <p:nvPr/>
          </p:nvSpPr>
          <p:spPr>
            <a:xfrm>
              <a:off x="0" y="0"/>
              <a:ext cx="1404465" cy="1312554"/>
            </a:xfrm>
            <a:custGeom>
              <a:rect b="b" l="l" r="r" t="t"/>
              <a:pathLst>
                <a:path extrusionOk="0" h="1312554" w="1404465">
                  <a:moveTo>
                    <a:pt x="98243" y="0"/>
                  </a:moveTo>
                  <a:lnTo>
                    <a:pt x="1306222" y="0"/>
                  </a:lnTo>
                  <a:cubicBezTo>
                    <a:pt x="1332278" y="0"/>
                    <a:pt x="1357266" y="10351"/>
                    <a:pt x="1375690" y="28775"/>
                  </a:cubicBezTo>
                  <a:cubicBezTo>
                    <a:pt x="1394115" y="47199"/>
                    <a:pt x="1404465" y="72188"/>
                    <a:pt x="1404465" y="98243"/>
                  </a:cubicBezTo>
                  <a:lnTo>
                    <a:pt x="1404465" y="1214310"/>
                  </a:lnTo>
                  <a:cubicBezTo>
                    <a:pt x="1404465" y="1240366"/>
                    <a:pt x="1394115" y="1265355"/>
                    <a:pt x="1375690" y="1283779"/>
                  </a:cubicBezTo>
                  <a:cubicBezTo>
                    <a:pt x="1357266" y="1302203"/>
                    <a:pt x="1332278" y="1312554"/>
                    <a:pt x="1306222" y="1312554"/>
                  </a:cubicBezTo>
                  <a:lnTo>
                    <a:pt x="98243" y="1312554"/>
                  </a:lnTo>
                  <a:cubicBezTo>
                    <a:pt x="72188" y="1312554"/>
                    <a:pt x="47199" y="1302203"/>
                    <a:pt x="28775" y="1283779"/>
                  </a:cubicBezTo>
                  <a:cubicBezTo>
                    <a:pt x="10351" y="1265355"/>
                    <a:pt x="0" y="1240366"/>
                    <a:pt x="0" y="1214310"/>
                  </a:cubicBezTo>
                  <a:lnTo>
                    <a:pt x="0" y="98243"/>
                  </a:lnTo>
                  <a:cubicBezTo>
                    <a:pt x="0" y="72188"/>
                    <a:pt x="10351" y="47199"/>
                    <a:pt x="28775" y="28775"/>
                  </a:cubicBezTo>
                  <a:cubicBezTo>
                    <a:pt x="47199" y="10351"/>
                    <a:pt x="72188" y="0"/>
                    <a:pt x="98243" y="0"/>
                  </a:cubicBezTo>
                  <a:close/>
                </a:path>
              </a:pathLst>
            </a:custGeom>
            <a:solidFill>
              <a:srgbClr val="243747"/>
            </a:solidFill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/>
            <p:cNvSpPr txBox="1"/>
            <p:nvPr/>
          </p:nvSpPr>
          <p:spPr>
            <a:xfrm>
              <a:off x="0" y="-38100"/>
              <a:ext cx="1404465" cy="1350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5" name="Google Shape;185;p5"/>
          <p:cNvSpPr txBox="1"/>
          <p:nvPr/>
        </p:nvSpPr>
        <p:spPr>
          <a:xfrm>
            <a:off x="13645134" y="5752962"/>
            <a:ext cx="3334923" cy="1562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Criatividade</a:t>
            </a:r>
            <a:endParaRPr/>
          </a:p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Transparência</a:t>
            </a:r>
            <a:endParaRPr/>
          </a:p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Colaboração</a:t>
            </a:r>
            <a:endParaRPr/>
          </a:p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Foco em resultados</a:t>
            </a:r>
            <a:endParaRPr/>
          </a:p>
        </p:txBody>
      </p:sp>
      <p:sp>
        <p:nvSpPr>
          <p:cNvPr id="186" name="Google Shape;186;p5"/>
          <p:cNvSpPr txBox="1"/>
          <p:nvPr/>
        </p:nvSpPr>
        <p:spPr>
          <a:xfrm>
            <a:off x="13645134" y="4935802"/>
            <a:ext cx="2970482" cy="4738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21">
                <a:solidFill>
                  <a:srgbClr val="F5F5F5"/>
                </a:solidFill>
                <a:latin typeface="Roboto"/>
                <a:ea typeface="Roboto"/>
                <a:cs typeface="Roboto"/>
                <a:sym typeface="Roboto"/>
              </a:rPr>
              <a:t>Valores</a:t>
            </a:r>
            <a:endParaRPr/>
          </a:p>
        </p:txBody>
      </p:sp>
      <p:sp>
        <p:nvSpPr>
          <p:cNvPr id="187" name="Google Shape;187;p5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188" name="Google Shape;188;p5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50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1075" name="Google Shape;1075;p5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50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7" name="Google Shape;1077;p50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8" name="Google Shape;1078;p50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1079" name="Google Shape;1079;p50"/>
          <p:cNvSpPr txBox="1"/>
          <p:nvPr/>
        </p:nvSpPr>
        <p:spPr>
          <a:xfrm>
            <a:off x="1097057" y="3403933"/>
            <a:ext cx="5612668" cy="20212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4.4 Funil de expansão (upsell/cross-sell/renovação)</a:t>
            </a:r>
            <a:endParaRPr/>
          </a:p>
        </p:txBody>
      </p:sp>
      <p:sp>
        <p:nvSpPr>
          <p:cNvPr id="1080" name="Google Shape;1080;p50"/>
          <p:cNvSpPr/>
          <p:nvPr/>
        </p:nvSpPr>
        <p:spPr>
          <a:xfrm>
            <a:off x="1097057" y="5933593"/>
            <a:ext cx="404812" cy="404812"/>
          </a:xfrm>
          <a:custGeom>
            <a:rect b="b" l="l" r="r" t="t"/>
            <a:pathLst>
              <a:path extrusionOk="0" h="404812" w="404812">
                <a:moveTo>
                  <a:pt x="0" y="0"/>
                </a:moveTo>
                <a:lnTo>
                  <a:pt x="404813" y="0"/>
                </a:lnTo>
                <a:lnTo>
                  <a:pt x="404813" y="404813"/>
                </a:lnTo>
                <a:lnTo>
                  <a:pt x="0" y="4048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81" name="Google Shape;1081;p50"/>
          <p:cNvGraphicFramePr/>
          <p:nvPr/>
        </p:nvGraphicFramePr>
        <p:xfrm>
          <a:off x="7889899" y="2781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{1CF1BC00-48C3-43BC-B430-7C3D8B3CE2B8}</a:tableStyleId>
              </a:tblPr>
              <a:tblGrid>
                <a:gridCol w="1657725"/>
                <a:gridCol w="1820650"/>
                <a:gridCol w="1963675"/>
                <a:gridCol w="1963675"/>
                <a:gridCol w="1963675"/>
              </a:tblGrid>
              <a:tr h="68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Gatilho de expansão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Oferta/Play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Owner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KPIs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Observações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</a:tr>
              <a:tr h="1099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Uso 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acima do contratado</a:t>
                      </a:r>
                      <a:endParaRPr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Upsell de pacote ou serviço extra.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Farmer/CS.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% de expansão, ticket médio.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Evitar parecer “venda forçada”.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98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Novo projeto interno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Cross-sell de outra solução/serviço.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3747"/>
                        </a:buClr>
                        <a:buSzPts val="1500"/>
                        <a:buFont typeface="Roboto"/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Farmer (vendedor responsável por expandir contas já existentes).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Número de novos contratos e prazo de retorno do CAC.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Ação rápida aproveitando o timing.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99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Renovação de contrato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Proposta de renovação antecipada.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Farmer + AE.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Taxa de retenção e churn rate (taxa de cancelamento).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Oferecer bônus/flexibilidade.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82" name="Google Shape;1082;p50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1083" name="Google Shape;1083;p50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  <p:transition>
    <p:wipe dir="u"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43747"/>
        </a:solidFill>
      </p:bgPr>
    </p:bg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51"/>
          <p:cNvSpPr txBox="1"/>
          <p:nvPr/>
        </p:nvSpPr>
        <p:spPr>
          <a:xfrm>
            <a:off x="1028700" y="3632398"/>
            <a:ext cx="5551280" cy="2212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4.5 Regras de contratação &amp; propostas</a:t>
            </a:r>
            <a:endParaRPr/>
          </a:p>
        </p:txBody>
      </p:sp>
      <p:sp>
        <p:nvSpPr>
          <p:cNvPr id="1089" name="Google Shape;1089;p51"/>
          <p:cNvSpPr/>
          <p:nvPr/>
        </p:nvSpPr>
        <p:spPr>
          <a:xfrm>
            <a:off x="1097057" y="6249789"/>
            <a:ext cx="404812" cy="404812"/>
          </a:xfrm>
          <a:custGeom>
            <a:rect b="b" l="l" r="r" t="t"/>
            <a:pathLst>
              <a:path extrusionOk="0" h="404812" w="404812">
                <a:moveTo>
                  <a:pt x="0" y="0"/>
                </a:moveTo>
                <a:lnTo>
                  <a:pt x="404813" y="0"/>
                </a:lnTo>
                <a:lnTo>
                  <a:pt x="404813" y="404813"/>
                </a:lnTo>
                <a:lnTo>
                  <a:pt x="0" y="4048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90" name="Google Shape;1090;p51"/>
          <p:cNvGraphicFramePr/>
          <p:nvPr/>
        </p:nvGraphicFramePr>
        <p:xfrm>
          <a:off x="7468142" y="3676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{1CF1BC00-48C3-43BC-B430-7C3D8B3CE2B8}</a:tableStyleId>
              </a:tblPr>
              <a:tblGrid>
                <a:gridCol w="2308950"/>
                <a:gridCol w="2151075"/>
                <a:gridCol w="2267850"/>
                <a:gridCol w="3063275"/>
              </a:tblGrid>
              <a:tr h="687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Serviços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Política de pagamento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Descontos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Assinatura eletrônica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</a:tr>
              <a:tr h="944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Gestão de mídia, inbound, consultoria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Faturamento mensal ou trimestral.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Até 10% mediante aprovação.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CRM PipeRun.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29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Pacotes adicionais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50% antecipado + 50% no uso.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Apenas em renovação anual.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CRM PipeRun.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1091" name="Google Shape;1091;p51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1092" name="Google Shape;1092;p5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51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4" name="Google Shape;1094;p51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5" name="Google Shape;1095;p51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1096" name="Google Shape;1096;p51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1097" name="Google Shape;1097;p51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  <p:transition>
    <p:wipe dir="u"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43747"/>
        </a:solidFill>
      </p:bgPr>
    </p:bg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52"/>
          <p:cNvSpPr txBox="1"/>
          <p:nvPr/>
        </p:nvSpPr>
        <p:spPr>
          <a:xfrm>
            <a:off x="1028700" y="3657088"/>
            <a:ext cx="5551280" cy="2212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4.6 Reengajamento de oportunidades perdidas</a:t>
            </a:r>
            <a:endParaRPr/>
          </a:p>
        </p:txBody>
      </p:sp>
      <p:sp>
        <p:nvSpPr>
          <p:cNvPr id="1103" name="Google Shape;1103;p52"/>
          <p:cNvSpPr/>
          <p:nvPr/>
        </p:nvSpPr>
        <p:spPr>
          <a:xfrm>
            <a:off x="1097057" y="6274479"/>
            <a:ext cx="404812" cy="404812"/>
          </a:xfrm>
          <a:custGeom>
            <a:rect b="b" l="l" r="r" t="t"/>
            <a:pathLst>
              <a:path extrusionOk="0" h="404812" w="404812">
                <a:moveTo>
                  <a:pt x="0" y="0"/>
                </a:moveTo>
                <a:lnTo>
                  <a:pt x="404813" y="0"/>
                </a:lnTo>
                <a:lnTo>
                  <a:pt x="404813" y="404813"/>
                </a:lnTo>
                <a:lnTo>
                  <a:pt x="0" y="4048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04" name="Google Shape;1104;p52"/>
          <p:cNvGraphicFramePr/>
          <p:nvPr/>
        </p:nvGraphicFramePr>
        <p:xfrm>
          <a:off x="7468142" y="33133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{1CF1BC00-48C3-43BC-B430-7C3D8B3CE2B8}</a:tableStyleId>
              </a:tblPr>
              <a:tblGrid>
                <a:gridCol w="2308950"/>
                <a:gridCol w="2151075"/>
                <a:gridCol w="2267850"/>
                <a:gridCol w="3063275"/>
              </a:tblGrid>
              <a:tr h="603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Motivo de perda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Sequência 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Oferta alternativa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Automação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</a:tr>
              <a:tr h="943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Preço alto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E-mail + ligação (3 tentativas).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Plano reduzido/teste.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Fluxo de e-mail + notificação SDR.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29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Sem prioridade agora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Sequência de nutrição (90 dias).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Conteúdos educativos.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Automação de marketing.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83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Escolha por concorrente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Reengajamento após 6 meses.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Comparativo atualizado.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Fluxo automático no CRM.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1105" name="Google Shape;1105;p52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1106" name="Google Shape;1106;p5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52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8" name="Google Shape;1108;p52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9" name="Google Shape;1109;p52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1110" name="Google Shape;1110;p52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1111" name="Google Shape;1111;p52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  <p:transition>
    <p:wipe dir="u"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43747"/>
        </a:solidFill>
      </p:bgPr>
    </p:bg>
    <p:spTree>
      <p:nvGrpSpPr>
        <p:cNvPr id="1115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53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999"/>
            </a:blip>
            <a:stretch>
              <a:fillRect b="-5553" l="0" r="0" t="-555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17" name="Google Shape;1117;p53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1118" name="Google Shape;1118;p5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53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0" name="Google Shape;1120;p53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1" name="Google Shape;1121;p53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1122" name="Google Shape;1122;p53"/>
          <p:cNvSpPr txBox="1"/>
          <p:nvPr/>
        </p:nvSpPr>
        <p:spPr>
          <a:xfrm>
            <a:off x="1097057" y="3903296"/>
            <a:ext cx="13667025" cy="2680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3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2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Comunicação &amp; </a:t>
            </a:r>
            <a:r>
              <a:rPr b="1" lang="en-US" sz="10250">
                <a:solidFill>
                  <a:srgbClr val="FF265C"/>
                </a:solidFill>
                <a:latin typeface="Roboto"/>
                <a:ea typeface="Roboto"/>
                <a:cs typeface="Roboto"/>
                <a:sym typeface="Roboto"/>
              </a:rPr>
              <a:t>conteúdo</a:t>
            </a:r>
            <a:endParaRPr b="1" sz="10250">
              <a:solidFill>
                <a:srgbClr val="FF265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3" name="Google Shape;1123;p53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265C"/>
        </a:solidFill>
      </p:bgPr>
    </p:bg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8" name="Google Shape;1128;p54"/>
          <p:cNvCxnSpPr/>
          <p:nvPr/>
        </p:nvCxnSpPr>
        <p:spPr>
          <a:xfrm>
            <a:off x="9506103" y="3686878"/>
            <a:ext cx="7753197" cy="0"/>
          </a:xfrm>
          <a:prstGeom prst="straightConnector1">
            <a:avLst/>
          </a:prstGeom>
          <a:noFill/>
          <a:ln cap="flat" cmpd="sng" w="1905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29" name="Google Shape;1129;p54"/>
          <p:cNvCxnSpPr/>
          <p:nvPr/>
        </p:nvCxnSpPr>
        <p:spPr>
          <a:xfrm>
            <a:off x="9506103" y="5513030"/>
            <a:ext cx="7753197" cy="0"/>
          </a:xfrm>
          <a:prstGeom prst="straightConnector1">
            <a:avLst/>
          </a:prstGeom>
          <a:noFill/>
          <a:ln cap="flat" cmpd="sng" w="1905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30" name="Google Shape;1130;p54"/>
          <p:cNvCxnSpPr/>
          <p:nvPr/>
        </p:nvCxnSpPr>
        <p:spPr>
          <a:xfrm>
            <a:off x="9506103" y="7361799"/>
            <a:ext cx="7753197" cy="0"/>
          </a:xfrm>
          <a:prstGeom prst="straightConnector1">
            <a:avLst/>
          </a:prstGeom>
          <a:noFill/>
          <a:ln cap="flat" cmpd="sng" w="1905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31" name="Google Shape;1131;p54"/>
          <p:cNvSpPr/>
          <p:nvPr/>
        </p:nvSpPr>
        <p:spPr>
          <a:xfrm>
            <a:off x="1028700" y="5583179"/>
            <a:ext cx="404812" cy="404812"/>
          </a:xfrm>
          <a:custGeom>
            <a:rect b="b" l="l" r="r" t="t"/>
            <a:pathLst>
              <a:path extrusionOk="0" h="404812" w="404812">
                <a:moveTo>
                  <a:pt x="0" y="0"/>
                </a:moveTo>
                <a:lnTo>
                  <a:pt x="404813" y="0"/>
                </a:lnTo>
                <a:lnTo>
                  <a:pt x="404813" y="404812"/>
                </a:lnTo>
                <a:lnTo>
                  <a:pt x="0" y="404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2" name="Google Shape;1132;p54"/>
          <p:cNvSpPr/>
          <p:nvPr/>
        </p:nvSpPr>
        <p:spPr>
          <a:xfrm>
            <a:off x="10109245" y="2541666"/>
            <a:ext cx="700092" cy="700092"/>
          </a:xfrm>
          <a:custGeom>
            <a:rect b="b" l="l" r="r" t="t"/>
            <a:pathLst>
              <a:path extrusionOk="0" h="700092" w="700092">
                <a:moveTo>
                  <a:pt x="0" y="0"/>
                </a:moveTo>
                <a:lnTo>
                  <a:pt x="700092" y="0"/>
                </a:lnTo>
                <a:lnTo>
                  <a:pt x="700092" y="700092"/>
                </a:lnTo>
                <a:lnTo>
                  <a:pt x="0" y="70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3" name="Google Shape;1133;p54"/>
          <p:cNvSpPr txBox="1"/>
          <p:nvPr/>
        </p:nvSpPr>
        <p:spPr>
          <a:xfrm>
            <a:off x="11616240" y="2497222"/>
            <a:ext cx="5323930" cy="3944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22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Próximo e humano</a:t>
            </a:r>
            <a:endParaRPr/>
          </a:p>
        </p:txBody>
      </p:sp>
      <p:sp>
        <p:nvSpPr>
          <p:cNvPr id="1134" name="Google Shape;1134;p54"/>
          <p:cNvSpPr txBox="1"/>
          <p:nvPr/>
        </p:nvSpPr>
        <p:spPr>
          <a:xfrm>
            <a:off x="1028700" y="2281814"/>
            <a:ext cx="5551280" cy="2701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6.1 Tom de Voz e Vocabulário Oficial</a:t>
            </a:r>
            <a:endParaRPr b="1" sz="6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5" name="Google Shape;1135;p54"/>
          <p:cNvSpPr txBox="1"/>
          <p:nvPr/>
        </p:nvSpPr>
        <p:spPr>
          <a:xfrm>
            <a:off x="1028699" y="6521391"/>
            <a:ext cx="6242255" cy="20142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2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Como sua equipe deve falar com clientes? Defina o tom das conversas e os termos que todos precisam usar para manter a comunicação alinhada.</a:t>
            </a:r>
            <a:endParaRPr/>
          </a:p>
        </p:txBody>
      </p:sp>
      <p:sp>
        <p:nvSpPr>
          <p:cNvPr id="1136" name="Google Shape;1136;p54"/>
          <p:cNvSpPr txBox="1"/>
          <p:nvPr/>
        </p:nvSpPr>
        <p:spPr>
          <a:xfrm>
            <a:off x="11616240" y="2942457"/>
            <a:ext cx="5643060" cy="3175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8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Falar como uma pessoa, não como um robô.</a:t>
            </a:r>
            <a:endParaRPr/>
          </a:p>
        </p:txBody>
      </p:sp>
      <p:sp>
        <p:nvSpPr>
          <p:cNvPr id="1137" name="Google Shape;1137;p54"/>
          <p:cNvSpPr txBox="1"/>
          <p:nvPr/>
        </p:nvSpPr>
        <p:spPr>
          <a:xfrm>
            <a:off x="11616240" y="4214542"/>
            <a:ext cx="5323930" cy="3944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22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Consultivo</a:t>
            </a:r>
            <a:endParaRPr/>
          </a:p>
        </p:txBody>
      </p:sp>
      <p:sp>
        <p:nvSpPr>
          <p:cNvPr id="1138" name="Google Shape;1138;p54"/>
          <p:cNvSpPr txBox="1"/>
          <p:nvPr/>
        </p:nvSpPr>
        <p:spPr>
          <a:xfrm>
            <a:off x="11616240" y="4659777"/>
            <a:ext cx="5643060" cy="3175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8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Trazer percepções, não só vender.</a:t>
            </a:r>
            <a:endParaRPr/>
          </a:p>
        </p:txBody>
      </p:sp>
      <p:sp>
        <p:nvSpPr>
          <p:cNvPr id="1139" name="Google Shape;1139;p54"/>
          <p:cNvSpPr txBox="1"/>
          <p:nvPr/>
        </p:nvSpPr>
        <p:spPr>
          <a:xfrm>
            <a:off x="11616240" y="6040694"/>
            <a:ext cx="5323930" cy="3944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22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Claro e direto</a:t>
            </a:r>
            <a:endParaRPr/>
          </a:p>
        </p:txBody>
      </p:sp>
      <p:sp>
        <p:nvSpPr>
          <p:cNvPr id="1140" name="Google Shape;1140;p54"/>
          <p:cNvSpPr txBox="1"/>
          <p:nvPr/>
        </p:nvSpPr>
        <p:spPr>
          <a:xfrm>
            <a:off x="11616240" y="6485929"/>
            <a:ext cx="5643060" cy="3175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8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Evitar enrolação ou excesso de jargão.</a:t>
            </a:r>
            <a:endParaRPr/>
          </a:p>
        </p:txBody>
      </p:sp>
      <p:sp>
        <p:nvSpPr>
          <p:cNvPr id="1141" name="Google Shape;1141;p54"/>
          <p:cNvSpPr txBox="1"/>
          <p:nvPr/>
        </p:nvSpPr>
        <p:spPr>
          <a:xfrm>
            <a:off x="11616240" y="7809681"/>
            <a:ext cx="5323930" cy="3944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22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Confiante sem arrogância</a:t>
            </a:r>
            <a:endParaRPr/>
          </a:p>
        </p:txBody>
      </p:sp>
      <p:sp>
        <p:nvSpPr>
          <p:cNvPr id="1142" name="Google Shape;1142;p54"/>
          <p:cNvSpPr txBox="1"/>
          <p:nvPr/>
        </p:nvSpPr>
        <p:spPr>
          <a:xfrm>
            <a:off x="11616240" y="8254916"/>
            <a:ext cx="5643060" cy="3175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8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Mostrar autoridade, mas com respeito.</a:t>
            </a:r>
            <a:endParaRPr/>
          </a:p>
        </p:txBody>
      </p:sp>
      <p:sp>
        <p:nvSpPr>
          <p:cNvPr id="1143" name="Google Shape;1143;p54"/>
          <p:cNvSpPr/>
          <p:nvPr/>
        </p:nvSpPr>
        <p:spPr>
          <a:xfrm>
            <a:off x="10109245" y="4258986"/>
            <a:ext cx="700092" cy="700092"/>
          </a:xfrm>
          <a:custGeom>
            <a:rect b="b" l="l" r="r" t="t"/>
            <a:pathLst>
              <a:path extrusionOk="0" h="700092" w="700092">
                <a:moveTo>
                  <a:pt x="0" y="0"/>
                </a:moveTo>
                <a:lnTo>
                  <a:pt x="700092" y="0"/>
                </a:lnTo>
                <a:lnTo>
                  <a:pt x="700092" y="700092"/>
                </a:lnTo>
                <a:lnTo>
                  <a:pt x="0" y="70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4" name="Google Shape;1144;p54"/>
          <p:cNvSpPr/>
          <p:nvPr/>
        </p:nvSpPr>
        <p:spPr>
          <a:xfrm>
            <a:off x="10109245" y="6126358"/>
            <a:ext cx="700092" cy="700092"/>
          </a:xfrm>
          <a:custGeom>
            <a:rect b="b" l="l" r="r" t="t"/>
            <a:pathLst>
              <a:path extrusionOk="0" h="700092" w="700092">
                <a:moveTo>
                  <a:pt x="0" y="0"/>
                </a:moveTo>
                <a:lnTo>
                  <a:pt x="700092" y="0"/>
                </a:lnTo>
                <a:lnTo>
                  <a:pt x="700092" y="700092"/>
                </a:lnTo>
                <a:lnTo>
                  <a:pt x="0" y="70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5" name="Google Shape;1145;p54"/>
          <p:cNvSpPr/>
          <p:nvPr/>
        </p:nvSpPr>
        <p:spPr>
          <a:xfrm>
            <a:off x="10109245" y="7854124"/>
            <a:ext cx="700092" cy="700092"/>
          </a:xfrm>
          <a:custGeom>
            <a:rect b="b" l="l" r="r" t="t"/>
            <a:pathLst>
              <a:path extrusionOk="0" h="700092" w="700092">
                <a:moveTo>
                  <a:pt x="0" y="0"/>
                </a:moveTo>
                <a:lnTo>
                  <a:pt x="700092" y="0"/>
                </a:lnTo>
                <a:lnTo>
                  <a:pt x="700092" y="700093"/>
                </a:lnTo>
                <a:lnTo>
                  <a:pt x="0" y="7000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46" name="Google Shape;1146;p54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1147" name="Google Shape;1147;p5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37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54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49" name="Google Shape;1149;p54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0" name="Google Shape;1150;p54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1151" name="Google Shape;1151;p54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1152" name="Google Shape;1152;p54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43747"/>
        </a:solidFill>
      </p:bgPr>
    </p:bg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" name="Google Shape;1157;p55"/>
          <p:cNvGrpSpPr/>
          <p:nvPr/>
        </p:nvGrpSpPr>
        <p:grpSpPr>
          <a:xfrm>
            <a:off x="1028700" y="3286457"/>
            <a:ext cx="7968007" cy="1558740"/>
            <a:chOff x="0" y="-47625"/>
            <a:chExt cx="2100700" cy="410949"/>
          </a:xfrm>
        </p:grpSpPr>
        <p:sp>
          <p:nvSpPr>
            <p:cNvPr id="1158" name="Google Shape;1158;p55"/>
            <p:cNvSpPr/>
            <p:nvPr/>
          </p:nvSpPr>
          <p:spPr>
            <a:xfrm>
              <a:off x="0" y="0"/>
              <a:ext cx="2100700" cy="363324"/>
            </a:xfrm>
            <a:custGeom>
              <a:rect b="b" l="l" r="r" t="t"/>
              <a:pathLst>
                <a:path extrusionOk="0" h="363324" w="2100700">
                  <a:moveTo>
                    <a:pt x="0" y="0"/>
                  </a:moveTo>
                  <a:lnTo>
                    <a:pt x="2100700" y="0"/>
                  </a:lnTo>
                  <a:lnTo>
                    <a:pt x="2100700" y="363324"/>
                  </a:lnTo>
                  <a:lnTo>
                    <a:pt x="0" y="363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55"/>
            <p:cNvSpPr txBox="1"/>
            <p:nvPr/>
          </p:nvSpPr>
          <p:spPr>
            <a:xfrm>
              <a:off x="0" y="-47625"/>
              <a:ext cx="2100700" cy="4109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0" name="Google Shape;1160;p55"/>
          <p:cNvGrpSpPr/>
          <p:nvPr/>
        </p:nvGrpSpPr>
        <p:grpSpPr>
          <a:xfrm>
            <a:off x="1028700" y="4664554"/>
            <a:ext cx="7968007" cy="3741206"/>
            <a:chOff x="0" y="-47625"/>
            <a:chExt cx="2100700" cy="986339"/>
          </a:xfrm>
        </p:grpSpPr>
        <p:sp>
          <p:nvSpPr>
            <p:cNvPr id="1161" name="Google Shape;1161;p55"/>
            <p:cNvSpPr/>
            <p:nvPr/>
          </p:nvSpPr>
          <p:spPr>
            <a:xfrm>
              <a:off x="0" y="0"/>
              <a:ext cx="2100700" cy="938714"/>
            </a:xfrm>
            <a:custGeom>
              <a:rect b="b" l="l" r="r" t="t"/>
              <a:pathLst>
                <a:path extrusionOk="0" h="938714" w="2100700">
                  <a:moveTo>
                    <a:pt x="0" y="0"/>
                  </a:moveTo>
                  <a:lnTo>
                    <a:pt x="2100700" y="0"/>
                  </a:lnTo>
                  <a:lnTo>
                    <a:pt x="2100700" y="938714"/>
                  </a:lnTo>
                  <a:lnTo>
                    <a:pt x="0" y="938714"/>
                  </a:ln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55"/>
            <p:cNvSpPr txBox="1"/>
            <p:nvPr/>
          </p:nvSpPr>
          <p:spPr>
            <a:xfrm>
              <a:off x="0" y="-47625"/>
              <a:ext cx="2100700" cy="9863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3" name="Google Shape;1163;p55"/>
          <p:cNvGrpSpPr/>
          <p:nvPr/>
        </p:nvGrpSpPr>
        <p:grpSpPr>
          <a:xfrm>
            <a:off x="9274833" y="4664554"/>
            <a:ext cx="7968007" cy="3741206"/>
            <a:chOff x="0" y="-47625"/>
            <a:chExt cx="2100700" cy="986339"/>
          </a:xfrm>
        </p:grpSpPr>
        <p:sp>
          <p:nvSpPr>
            <p:cNvPr id="1164" name="Google Shape;1164;p55"/>
            <p:cNvSpPr/>
            <p:nvPr/>
          </p:nvSpPr>
          <p:spPr>
            <a:xfrm>
              <a:off x="0" y="0"/>
              <a:ext cx="2100700" cy="938714"/>
            </a:xfrm>
            <a:custGeom>
              <a:rect b="b" l="l" r="r" t="t"/>
              <a:pathLst>
                <a:path extrusionOk="0" h="938714" w="2100700">
                  <a:moveTo>
                    <a:pt x="0" y="0"/>
                  </a:moveTo>
                  <a:lnTo>
                    <a:pt x="2100700" y="0"/>
                  </a:lnTo>
                  <a:lnTo>
                    <a:pt x="2100700" y="938714"/>
                  </a:lnTo>
                  <a:lnTo>
                    <a:pt x="0" y="938714"/>
                  </a:ln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55"/>
            <p:cNvSpPr txBox="1"/>
            <p:nvPr/>
          </p:nvSpPr>
          <p:spPr>
            <a:xfrm>
              <a:off x="0" y="-47625"/>
              <a:ext cx="2100700" cy="9863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6" name="Google Shape;1166;p55"/>
          <p:cNvGrpSpPr/>
          <p:nvPr/>
        </p:nvGrpSpPr>
        <p:grpSpPr>
          <a:xfrm>
            <a:off x="9274833" y="3286457"/>
            <a:ext cx="7968007" cy="1558740"/>
            <a:chOff x="0" y="-47625"/>
            <a:chExt cx="2100700" cy="410949"/>
          </a:xfrm>
        </p:grpSpPr>
        <p:sp>
          <p:nvSpPr>
            <p:cNvPr id="1167" name="Google Shape;1167;p55"/>
            <p:cNvSpPr/>
            <p:nvPr/>
          </p:nvSpPr>
          <p:spPr>
            <a:xfrm>
              <a:off x="0" y="0"/>
              <a:ext cx="2100700" cy="363324"/>
            </a:xfrm>
            <a:custGeom>
              <a:rect b="b" l="l" r="r" t="t"/>
              <a:pathLst>
                <a:path extrusionOk="0" h="363324" w="2100700">
                  <a:moveTo>
                    <a:pt x="0" y="0"/>
                  </a:moveTo>
                  <a:lnTo>
                    <a:pt x="2100700" y="0"/>
                  </a:lnTo>
                  <a:lnTo>
                    <a:pt x="2100700" y="363324"/>
                  </a:lnTo>
                  <a:lnTo>
                    <a:pt x="0" y="363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55"/>
            <p:cNvSpPr txBox="1"/>
            <p:nvPr/>
          </p:nvSpPr>
          <p:spPr>
            <a:xfrm>
              <a:off x="0" y="-47625"/>
              <a:ext cx="2100700" cy="4109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9" name="Google Shape;1169;p55"/>
          <p:cNvGrpSpPr/>
          <p:nvPr/>
        </p:nvGrpSpPr>
        <p:grpSpPr>
          <a:xfrm rot="10800000">
            <a:off x="4133722" y="4504181"/>
            <a:ext cx="1757963" cy="682033"/>
            <a:chOff x="0" y="0"/>
            <a:chExt cx="812800" cy="315340"/>
          </a:xfrm>
        </p:grpSpPr>
        <p:sp>
          <p:nvSpPr>
            <p:cNvPr id="1170" name="Google Shape;1170;p55"/>
            <p:cNvSpPr/>
            <p:nvPr/>
          </p:nvSpPr>
          <p:spPr>
            <a:xfrm>
              <a:off x="0" y="0"/>
              <a:ext cx="812800" cy="315340"/>
            </a:xfrm>
            <a:custGeom>
              <a:rect b="b" l="l" r="r" t="t"/>
              <a:pathLst>
                <a:path extrusionOk="0" h="315340" w="812800">
                  <a:moveTo>
                    <a:pt x="406400" y="0"/>
                  </a:moveTo>
                  <a:lnTo>
                    <a:pt x="812800" y="315340"/>
                  </a:lnTo>
                  <a:lnTo>
                    <a:pt x="0" y="31534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55"/>
            <p:cNvSpPr txBox="1"/>
            <p:nvPr/>
          </p:nvSpPr>
          <p:spPr>
            <a:xfrm>
              <a:off x="127000" y="98783"/>
              <a:ext cx="558800" cy="1940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2" name="Google Shape;1172;p55"/>
          <p:cNvGrpSpPr/>
          <p:nvPr/>
        </p:nvGrpSpPr>
        <p:grpSpPr>
          <a:xfrm rot="10800000">
            <a:off x="12379855" y="4504181"/>
            <a:ext cx="1757963" cy="682033"/>
            <a:chOff x="0" y="0"/>
            <a:chExt cx="812800" cy="315340"/>
          </a:xfrm>
        </p:grpSpPr>
        <p:sp>
          <p:nvSpPr>
            <p:cNvPr id="1173" name="Google Shape;1173;p55"/>
            <p:cNvSpPr/>
            <p:nvPr/>
          </p:nvSpPr>
          <p:spPr>
            <a:xfrm>
              <a:off x="0" y="0"/>
              <a:ext cx="812800" cy="315340"/>
            </a:xfrm>
            <a:custGeom>
              <a:rect b="b" l="l" r="r" t="t"/>
              <a:pathLst>
                <a:path extrusionOk="0" h="315340" w="812800">
                  <a:moveTo>
                    <a:pt x="406400" y="0"/>
                  </a:moveTo>
                  <a:lnTo>
                    <a:pt x="812800" y="315340"/>
                  </a:lnTo>
                  <a:lnTo>
                    <a:pt x="0" y="31534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55"/>
            <p:cNvSpPr txBox="1"/>
            <p:nvPr/>
          </p:nvSpPr>
          <p:spPr>
            <a:xfrm>
              <a:off x="127000" y="98783"/>
              <a:ext cx="558800" cy="1940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5" name="Google Shape;1175;p55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1176" name="Google Shape;1176;p5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55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8" name="Google Shape;1178;p55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9" name="Google Shape;1179;p55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1180" name="Google Shape;1180;p55"/>
          <p:cNvSpPr txBox="1"/>
          <p:nvPr/>
        </p:nvSpPr>
        <p:spPr>
          <a:xfrm>
            <a:off x="1097057" y="1763863"/>
            <a:ext cx="9434730" cy="823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Palavras a usar/evitar </a:t>
            </a:r>
            <a:endParaRPr/>
          </a:p>
        </p:txBody>
      </p:sp>
      <p:sp>
        <p:nvSpPr>
          <p:cNvPr id="1181" name="Google Shape;1181;p55"/>
          <p:cNvSpPr txBox="1"/>
          <p:nvPr/>
        </p:nvSpPr>
        <p:spPr>
          <a:xfrm>
            <a:off x="1028700" y="3838976"/>
            <a:ext cx="7968007" cy="542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Palavras a usar</a:t>
            </a:r>
            <a:endParaRPr/>
          </a:p>
        </p:txBody>
      </p:sp>
      <p:sp>
        <p:nvSpPr>
          <p:cNvPr id="1182" name="Google Shape;1182;p55"/>
          <p:cNvSpPr txBox="1"/>
          <p:nvPr/>
        </p:nvSpPr>
        <p:spPr>
          <a:xfrm>
            <a:off x="9274833" y="3838976"/>
            <a:ext cx="7968007" cy="542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Palavras a evitar</a:t>
            </a:r>
            <a:endParaRPr/>
          </a:p>
        </p:txBody>
      </p:sp>
      <p:sp>
        <p:nvSpPr>
          <p:cNvPr id="1183" name="Google Shape;1183;p55"/>
          <p:cNvSpPr txBox="1"/>
          <p:nvPr/>
        </p:nvSpPr>
        <p:spPr>
          <a:xfrm>
            <a:off x="1382192" y="5308921"/>
            <a:ext cx="2999995" cy="6914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8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88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Resultados</a:t>
            </a:r>
            <a:endParaRPr/>
          </a:p>
        </p:txBody>
      </p:sp>
      <p:sp>
        <p:nvSpPr>
          <p:cNvPr id="1184" name="Google Shape;1184;p55"/>
          <p:cNvSpPr txBox="1"/>
          <p:nvPr/>
        </p:nvSpPr>
        <p:spPr>
          <a:xfrm>
            <a:off x="2466364" y="6246060"/>
            <a:ext cx="2301345" cy="712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7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72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Jornada</a:t>
            </a:r>
            <a:endParaRPr/>
          </a:p>
        </p:txBody>
      </p:sp>
      <p:sp>
        <p:nvSpPr>
          <p:cNvPr id="1185" name="Google Shape;1185;p55"/>
          <p:cNvSpPr txBox="1"/>
          <p:nvPr/>
        </p:nvSpPr>
        <p:spPr>
          <a:xfrm>
            <a:off x="4871302" y="5467267"/>
            <a:ext cx="1270011" cy="437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8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36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Clareza</a:t>
            </a:r>
            <a:endParaRPr/>
          </a:p>
        </p:txBody>
      </p:sp>
      <p:sp>
        <p:nvSpPr>
          <p:cNvPr id="1186" name="Google Shape;1186;p55"/>
          <p:cNvSpPr txBox="1"/>
          <p:nvPr/>
        </p:nvSpPr>
        <p:spPr>
          <a:xfrm>
            <a:off x="3888145" y="7702350"/>
            <a:ext cx="1759127" cy="4303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8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9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Estratégia</a:t>
            </a:r>
            <a:endParaRPr/>
          </a:p>
        </p:txBody>
      </p:sp>
      <p:sp>
        <p:nvSpPr>
          <p:cNvPr id="1187" name="Google Shape;1187;p55"/>
          <p:cNvSpPr txBox="1"/>
          <p:nvPr/>
        </p:nvSpPr>
        <p:spPr>
          <a:xfrm>
            <a:off x="4767708" y="6783197"/>
            <a:ext cx="2747210" cy="8118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8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386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Parceria</a:t>
            </a:r>
            <a:endParaRPr/>
          </a:p>
        </p:txBody>
      </p:sp>
      <p:sp>
        <p:nvSpPr>
          <p:cNvPr id="1188" name="Google Shape;1188;p55"/>
          <p:cNvSpPr txBox="1"/>
          <p:nvPr/>
        </p:nvSpPr>
        <p:spPr>
          <a:xfrm>
            <a:off x="1601185" y="7169330"/>
            <a:ext cx="1931941" cy="542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Contexto</a:t>
            </a:r>
            <a:endParaRPr/>
          </a:p>
        </p:txBody>
      </p:sp>
      <p:sp>
        <p:nvSpPr>
          <p:cNvPr id="1189" name="Google Shape;1189;p55"/>
          <p:cNvSpPr txBox="1"/>
          <p:nvPr/>
        </p:nvSpPr>
        <p:spPr>
          <a:xfrm>
            <a:off x="5180705" y="6028131"/>
            <a:ext cx="3448508" cy="6312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8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88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Personalizado</a:t>
            </a:r>
            <a:endParaRPr/>
          </a:p>
        </p:txBody>
      </p:sp>
      <p:sp>
        <p:nvSpPr>
          <p:cNvPr id="1190" name="Google Shape;1190;p55"/>
          <p:cNvSpPr txBox="1"/>
          <p:nvPr/>
        </p:nvSpPr>
        <p:spPr>
          <a:xfrm>
            <a:off x="10658492" y="5406194"/>
            <a:ext cx="2609288" cy="6914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8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88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Problema</a:t>
            </a:r>
            <a:endParaRPr/>
          </a:p>
        </p:txBody>
      </p:sp>
      <p:sp>
        <p:nvSpPr>
          <p:cNvPr id="1191" name="Google Shape;1191;p55"/>
          <p:cNvSpPr txBox="1"/>
          <p:nvPr/>
        </p:nvSpPr>
        <p:spPr>
          <a:xfrm>
            <a:off x="10123676" y="6292308"/>
            <a:ext cx="2714342" cy="8405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8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7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Jargões</a:t>
            </a:r>
            <a:endParaRPr/>
          </a:p>
        </p:txBody>
      </p:sp>
      <p:sp>
        <p:nvSpPr>
          <p:cNvPr id="1192" name="Google Shape;1192;p55"/>
          <p:cNvSpPr txBox="1"/>
          <p:nvPr/>
        </p:nvSpPr>
        <p:spPr>
          <a:xfrm>
            <a:off x="13813027" y="5554246"/>
            <a:ext cx="1198010" cy="437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8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36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Eficaz</a:t>
            </a:r>
            <a:endParaRPr/>
          </a:p>
        </p:txBody>
      </p:sp>
      <p:sp>
        <p:nvSpPr>
          <p:cNvPr id="1193" name="Google Shape;1193;p55"/>
          <p:cNvSpPr txBox="1"/>
          <p:nvPr/>
        </p:nvSpPr>
        <p:spPr>
          <a:xfrm>
            <a:off x="13383850" y="7039853"/>
            <a:ext cx="3143214" cy="8118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8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386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Milagroso</a:t>
            </a:r>
            <a:endParaRPr/>
          </a:p>
        </p:txBody>
      </p:sp>
      <p:sp>
        <p:nvSpPr>
          <p:cNvPr id="1194" name="Google Shape;1194;p55"/>
          <p:cNvSpPr txBox="1"/>
          <p:nvPr/>
        </p:nvSpPr>
        <p:spPr>
          <a:xfrm>
            <a:off x="10983447" y="7370005"/>
            <a:ext cx="1407371" cy="542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Barato</a:t>
            </a:r>
            <a:endParaRPr/>
          </a:p>
        </p:txBody>
      </p:sp>
      <p:sp>
        <p:nvSpPr>
          <p:cNvPr id="1195" name="Google Shape;1195;p55"/>
          <p:cNvSpPr txBox="1"/>
          <p:nvPr/>
        </p:nvSpPr>
        <p:spPr>
          <a:xfrm>
            <a:off x="13118577" y="6175463"/>
            <a:ext cx="3673760" cy="6312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8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88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Revolucionário</a:t>
            </a:r>
            <a:endParaRPr/>
          </a:p>
        </p:txBody>
      </p:sp>
      <p:sp>
        <p:nvSpPr>
          <p:cNvPr id="1196" name="Google Shape;1196;p55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1197" name="Google Shape;1197;p55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43747"/>
        </a:solidFill>
      </p:bgPr>
    </p:bg>
    <p:spTree>
      <p:nvGrpSpPr>
        <p:cNvPr id="120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2" name="Google Shape;1202;p56"/>
          <p:cNvGraphicFramePr/>
          <p:nvPr/>
        </p:nvGraphicFramePr>
        <p:xfrm>
          <a:off x="7889899" y="24190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{1CF1BC00-48C3-43BC-B430-7C3D8B3CE2B8}</a:tableStyleId>
              </a:tblPr>
              <a:tblGrid>
                <a:gridCol w="1657725"/>
                <a:gridCol w="1820650"/>
                <a:gridCol w="1963675"/>
                <a:gridCol w="1963675"/>
                <a:gridCol w="1963675"/>
              </a:tblGrid>
              <a:tr h="788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Etapa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Gatilhos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Estrutura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Assunto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CTAs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</a:tr>
              <a:tr h="1506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Topo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Curiosidade, urgência leve, prova social.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Abertura com pergunta ou dado, contextualização rápida e convite para o conteúdo.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“Você sabia que 70% das empresas perdem leads aqui?”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“Leia o artigo completo”, “Baixe o guia gratuito”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729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Meio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Autoridade, valor e educação.</a:t>
                      </a:r>
                      <a:endParaRPr sz="1100" u="none" cap="none" strike="noStrike">
                        <a:solidFill>
                          <a:srgbClr val="243747"/>
                        </a:solidFill>
                      </a:endParaRPr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Abertura com dor comum, apresentar solução, reforçar diferencial e 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prova social.</a:t>
                      </a:r>
                      <a:endParaRPr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“Como [empresa X] reduziu custos em 30% com [solução]”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“Agende uma demonstração”, “Veja o case completo”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06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Fundo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Escassez, urgência forte e garantia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Abertura direta, proposta de valor clara, oferta limitada e chamada imediata.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“Últimas vagas para a implementação este mês”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“Solicite sua proposta agora”, “Converse com um especialista”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1203" name="Google Shape;1203;p56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1204" name="Google Shape;1204;p5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56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06" name="Google Shape;1206;p56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7" name="Google Shape;1207;p56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1208" name="Google Shape;1208;p56"/>
          <p:cNvSpPr/>
          <p:nvPr/>
        </p:nvSpPr>
        <p:spPr>
          <a:xfrm>
            <a:off x="1028700" y="5653475"/>
            <a:ext cx="404812" cy="404812"/>
          </a:xfrm>
          <a:custGeom>
            <a:rect b="b" l="l" r="r" t="t"/>
            <a:pathLst>
              <a:path extrusionOk="0" h="404812" w="404812">
                <a:moveTo>
                  <a:pt x="0" y="0"/>
                </a:moveTo>
                <a:lnTo>
                  <a:pt x="404813" y="0"/>
                </a:lnTo>
                <a:lnTo>
                  <a:pt x="404813" y="404813"/>
                </a:lnTo>
                <a:lnTo>
                  <a:pt x="0" y="4048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9" name="Google Shape;1209;p56"/>
          <p:cNvSpPr txBox="1"/>
          <p:nvPr/>
        </p:nvSpPr>
        <p:spPr>
          <a:xfrm>
            <a:off x="1028700" y="3288640"/>
            <a:ext cx="5551280" cy="1805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6.2 Guia de Copywriting</a:t>
            </a:r>
            <a:endParaRPr/>
          </a:p>
        </p:txBody>
      </p:sp>
      <p:sp>
        <p:nvSpPr>
          <p:cNvPr id="1210" name="Google Shape;1210;p56"/>
          <p:cNvSpPr txBox="1"/>
          <p:nvPr/>
        </p:nvSpPr>
        <p:spPr>
          <a:xfrm>
            <a:off x="1028700" y="6591688"/>
            <a:ext cx="4600220" cy="4900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2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Gatilhos, estruturas e CTAs.</a:t>
            </a:r>
            <a:endParaRPr/>
          </a:p>
        </p:txBody>
      </p:sp>
      <p:sp>
        <p:nvSpPr>
          <p:cNvPr id="1211" name="Google Shape;1211;p56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1212" name="Google Shape;1212;p56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1216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7" name="Google Shape;1217;p57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1218" name="Google Shape;1218;p5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57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0" name="Google Shape;1220;p57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1" name="Google Shape;1221;p57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1222" name="Google Shape;1222;p57"/>
          <p:cNvSpPr txBox="1"/>
          <p:nvPr/>
        </p:nvSpPr>
        <p:spPr>
          <a:xfrm>
            <a:off x="1097057" y="3022505"/>
            <a:ext cx="5612668" cy="1805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6.3 Modelos</a:t>
            </a:r>
            <a:endParaRPr b="1" sz="6000">
              <a:solidFill>
                <a:srgbClr val="24374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de copies</a:t>
            </a:r>
            <a:endParaRPr/>
          </a:p>
        </p:txBody>
      </p:sp>
      <p:sp>
        <p:nvSpPr>
          <p:cNvPr id="1223" name="Google Shape;1223;p57"/>
          <p:cNvSpPr txBox="1"/>
          <p:nvPr/>
        </p:nvSpPr>
        <p:spPr>
          <a:xfrm>
            <a:off x="1097057" y="6376257"/>
            <a:ext cx="3522701" cy="1314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16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Modelos de posts, anúncios, e-mails &amp; WhatsApp.</a:t>
            </a:r>
            <a:endParaRPr/>
          </a:p>
        </p:txBody>
      </p:sp>
      <p:sp>
        <p:nvSpPr>
          <p:cNvPr id="1224" name="Google Shape;1224;p57"/>
          <p:cNvSpPr/>
          <p:nvPr/>
        </p:nvSpPr>
        <p:spPr>
          <a:xfrm>
            <a:off x="1097057" y="5428520"/>
            <a:ext cx="404812" cy="404812"/>
          </a:xfrm>
          <a:custGeom>
            <a:rect b="b" l="l" r="r" t="t"/>
            <a:pathLst>
              <a:path extrusionOk="0" h="404812" w="404812">
                <a:moveTo>
                  <a:pt x="0" y="0"/>
                </a:moveTo>
                <a:lnTo>
                  <a:pt x="404813" y="0"/>
                </a:lnTo>
                <a:lnTo>
                  <a:pt x="404813" y="404812"/>
                </a:lnTo>
                <a:lnTo>
                  <a:pt x="0" y="404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25" name="Google Shape;1225;p57"/>
          <p:cNvGraphicFramePr/>
          <p:nvPr/>
        </p:nvGraphicFramePr>
        <p:xfrm>
          <a:off x="7889899" y="181961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{1CF1BC00-48C3-43BC-B430-7C3D8B3CE2B8}</a:tableStyleId>
              </a:tblPr>
              <a:tblGrid>
                <a:gridCol w="2097275"/>
                <a:gridCol w="2303400"/>
                <a:gridCol w="2484375"/>
                <a:gridCol w="2484375"/>
              </a:tblGrid>
              <a:tr h="788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Canal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Objetivo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Link p/ modelo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Roboto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Responsável</a:t>
                      </a:r>
                      <a:endParaRPr sz="18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</a:tr>
              <a:tr h="146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LinkedIn post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Engajamento e autoridade de marca.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sng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LINK AQUI.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Marketing/Social.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46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Anúncio pago (ADS)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Geração de leads ou conversões diretas.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sng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LINK AQUI.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Performance.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46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E-mail marketing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Nutrição de leads e ativação de pipeline.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sng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LINK AQUI.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Inbound/CRM.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46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WhatsApp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Acelerar follow-up e reforçar proximidade comercial.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sng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LINK AQUI.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Vendas (SDR/AE).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26" name="Google Shape;1226;p57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1227" name="Google Shape;1227;p57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43747"/>
        </a:solidFill>
      </p:bgPr>
    </p:bg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2" name="Google Shape;1232;p58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1233" name="Google Shape;1233;p5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58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35" name="Google Shape;1235;p58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36" name="Google Shape;1236;p58"/>
          <p:cNvGrpSpPr/>
          <p:nvPr/>
        </p:nvGrpSpPr>
        <p:grpSpPr>
          <a:xfrm>
            <a:off x="2139261" y="3476290"/>
            <a:ext cx="6868415" cy="4818451"/>
            <a:chOff x="0" y="-38100"/>
            <a:chExt cx="2448228" cy="1717524"/>
          </a:xfrm>
        </p:grpSpPr>
        <p:sp>
          <p:nvSpPr>
            <p:cNvPr id="1237" name="Google Shape;1237;p58"/>
            <p:cNvSpPr/>
            <p:nvPr/>
          </p:nvSpPr>
          <p:spPr>
            <a:xfrm>
              <a:off x="0" y="0"/>
              <a:ext cx="2448228" cy="1679424"/>
            </a:xfrm>
            <a:custGeom>
              <a:rect b="b" l="l" r="r" t="t"/>
              <a:pathLst>
                <a:path extrusionOk="0" h="1679424" w="2448228">
                  <a:moveTo>
                    <a:pt x="56359" y="0"/>
                  </a:moveTo>
                  <a:lnTo>
                    <a:pt x="2391869" y="0"/>
                  </a:lnTo>
                  <a:cubicBezTo>
                    <a:pt x="2406816" y="0"/>
                    <a:pt x="2421152" y="5938"/>
                    <a:pt x="2431721" y="16507"/>
                  </a:cubicBezTo>
                  <a:cubicBezTo>
                    <a:pt x="2442290" y="27076"/>
                    <a:pt x="2448228" y="41412"/>
                    <a:pt x="2448228" y="56359"/>
                  </a:cubicBezTo>
                  <a:lnTo>
                    <a:pt x="2448228" y="1623065"/>
                  </a:lnTo>
                  <a:cubicBezTo>
                    <a:pt x="2448228" y="1638012"/>
                    <a:pt x="2442290" y="1652347"/>
                    <a:pt x="2431721" y="1662917"/>
                  </a:cubicBezTo>
                  <a:cubicBezTo>
                    <a:pt x="2421152" y="1673486"/>
                    <a:pt x="2406816" y="1679424"/>
                    <a:pt x="2391869" y="1679424"/>
                  </a:cubicBezTo>
                  <a:lnTo>
                    <a:pt x="56359" y="1679424"/>
                  </a:lnTo>
                  <a:cubicBezTo>
                    <a:pt x="41412" y="1679424"/>
                    <a:pt x="27076" y="1673486"/>
                    <a:pt x="16507" y="1662917"/>
                  </a:cubicBezTo>
                  <a:cubicBezTo>
                    <a:pt x="5938" y="1652347"/>
                    <a:pt x="0" y="1638012"/>
                    <a:pt x="0" y="1623065"/>
                  </a:cubicBezTo>
                  <a:lnTo>
                    <a:pt x="0" y="56359"/>
                  </a:lnTo>
                  <a:cubicBezTo>
                    <a:pt x="0" y="41412"/>
                    <a:pt x="5938" y="27076"/>
                    <a:pt x="16507" y="16507"/>
                  </a:cubicBezTo>
                  <a:cubicBezTo>
                    <a:pt x="27076" y="5938"/>
                    <a:pt x="41412" y="0"/>
                    <a:pt x="56359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58"/>
            <p:cNvSpPr txBox="1"/>
            <p:nvPr/>
          </p:nvSpPr>
          <p:spPr>
            <a:xfrm>
              <a:off x="0" y="-38100"/>
              <a:ext cx="2448228" cy="17175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9" name="Google Shape;1239;p58"/>
          <p:cNvGrpSpPr/>
          <p:nvPr/>
        </p:nvGrpSpPr>
        <p:grpSpPr>
          <a:xfrm>
            <a:off x="9280324" y="3476290"/>
            <a:ext cx="6868415" cy="4818451"/>
            <a:chOff x="0" y="-38100"/>
            <a:chExt cx="2448228" cy="1717524"/>
          </a:xfrm>
        </p:grpSpPr>
        <p:sp>
          <p:nvSpPr>
            <p:cNvPr id="1240" name="Google Shape;1240;p58"/>
            <p:cNvSpPr/>
            <p:nvPr/>
          </p:nvSpPr>
          <p:spPr>
            <a:xfrm>
              <a:off x="0" y="0"/>
              <a:ext cx="2448228" cy="1679424"/>
            </a:xfrm>
            <a:custGeom>
              <a:rect b="b" l="l" r="r" t="t"/>
              <a:pathLst>
                <a:path extrusionOk="0" h="1679424" w="2448228">
                  <a:moveTo>
                    <a:pt x="56359" y="0"/>
                  </a:moveTo>
                  <a:lnTo>
                    <a:pt x="2391869" y="0"/>
                  </a:lnTo>
                  <a:cubicBezTo>
                    <a:pt x="2406816" y="0"/>
                    <a:pt x="2421152" y="5938"/>
                    <a:pt x="2431721" y="16507"/>
                  </a:cubicBezTo>
                  <a:cubicBezTo>
                    <a:pt x="2442290" y="27076"/>
                    <a:pt x="2448228" y="41412"/>
                    <a:pt x="2448228" y="56359"/>
                  </a:cubicBezTo>
                  <a:lnTo>
                    <a:pt x="2448228" y="1623065"/>
                  </a:lnTo>
                  <a:cubicBezTo>
                    <a:pt x="2448228" y="1638012"/>
                    <a:pt x="2442290" y="1652347"/>
                    <a:pt x="2431721" y="1662917"/>
                  </a:cubicBezTo>
                  <a:cubicBezTo>
                    <a:pt x="2421152" y="1673486"/>
                    <a:pt x="2406816" y="1679424"/>
                    <a:pt x="2391869" y="1679424"/>
                  </a:cubicBezTo>
                  <a:lnTo>
                    <a:pt x="56359" y="1679424"/>
                  </a:lnTo>
                  <a:cubicBezTo>
                    <a:pt x="41412" y="1679424"/>
                    <a:pt x="27076" y="1673486"/>
                    <a:pt x="16507" y="1662917"/>
                  </a:cubicBezTo>
                  <a:cubicBezTo>
                    <a:pt x="5938" y="1652347"/>
                    <a:pt x="0" y="1638012"/>
                    <a:pt x="0" y="1623065"/>
                  </a:cubicBezTo>
                  <a:lnTo>
                    <a:pt x="0" y="56359"/>
                  </a:lnTo>
                  <a:cubicBezTo>
                    <a:pt x="0" y="41412"/>
                    <a:pt x="5938" y="27076"/>
                    <a:pt x="16507" y="16507"/>
                  </a:cubicBezTo>
                  <a:cubicBezTo>
                    <a:pt x="27076" y="5938"/>
                    <a:pt x="41412" y="0"/>
                    <a:pt x="5635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58"/>
            <p:cNvSpPr txBox="1"/>
            <p:nvPr/>
          </p:nvSpPr>
          <p:spPr>
            <a:xfrm>
              <a:off x="0" y="-38100"/>
              <a:ext cx="2448228" cy="17175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42" name="Google Shape;1242;p58"/>
          <p:cNvSpPr/>
          <p:nvPr/>
        </p:nvSpPr>
        <p:spPr>
          <a:xfrm>
            <a:off x="2554985" y="4054409"/>
            <a:ext cx="1056051" cy="825040"/>
          </a:xfrm>
          <a:custGeom>
            <a:rect b="b" l="l" r="r" t="t"/>
            <a:pathLst>
              <a:path extrusionOk="0" h="825040" w="1056051">
                <a:moveTo>
                  <a:pt x="0" y="0"/>
                </a:moveTo>
                <a:lnTo>
                  <a:pt x="1056050" y="0"/>
                </a:lnTo>
                <a:lnTo>
                  <a:pt x="1056050" y="825040"/>
                </a:lnTo>
                <a:lnTo>
                  <a:pt x="0" y="825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3" name="Google Shape;1243;p58"/>
          <p:cNvSpPr/>
          <p:nvPr/>
        </p:nvSpPr>
        <p:spPr>
          <a:xfrm>
            <a:off x="9895879" y="3950363"/>
            <a:ext cx="925713" cy="925713"/>
          </a:xfrm>
          <a:custGeom>
            <a:rect b="b" l="l" r="r" t="t"/>
            <a:pathLst>
              <a:path extrusionOk="0" h="925713" w="925713">
                <a:moveTo>
                  <a:pt x="0" y="0"/>
                </a:moveTo>
                <a:lnTo>
                  <a:pt x="925713" y="0"/>
                </a:lnTo>
                <a:lnTo>
                  <a:pt x="925713" y="925713"/>
                </a:lnTo>
                <a:lnTo>
                  <a:pt x="0" y="9257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4" name="Google Shape;1244;p58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1245" name="Google Shape;1245;p58"/>
          <p:cNvSpPr txBox="1"/>
          <p:nvPr/>
        </p:nvSpPr>
        <p:spPr>
          <a:xfrm>
            <a:off x="1097057" y="2001784"/>
            <a:ext cx="12787560" cy="823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6.4 Diretrizes para apresentações</a:t>
            </a:r>
            <a:endParaRPr/>
          </a:p>
        </p:txBody>
      </p:sp>
      <p:sp>
        <p:nvSpPr>
          <p:cNvPr id="1246" name="Google Shape;1246;p58"/>
          <p:cNvSpPr txBox="1"/>
          <p:nvPr/>
        </p:nvSpPr>
        <p:spPr>
          <a:xfrm>
            <a:off x="2593851" y="5127099"/>
            <a:ext cx="4646848" cy="566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2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Estrutura recomendada</a:t>
            </a:r>
            <a:endParaRPr/>
          </a:p>
        </p:txBody>
      </p:sp>
      <p:sp>
        <p:nvSpPr>
          <p:cNvPr id="1247" name="Google Shape;1247;p58"/>
          <p:cNvSpPr txBox="1"/>
          <p:nvPr/>
        </p:nvSpPr>
        <p:spPr>
          <a:xfrm>
            <a:off x="2554985" y="5970304"/>
            <a:ext cx="6134137" cy="16488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8313" lvl="1" marL="516626" marR="0" rtl="0" algn="l">
              <a:lnSpc>
                <a:spcPct val="1400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92"/>
              <a:buFont typeface="Arial"/>
              <a:buChar char="•"/>
            </a:pPr>
            <a:r>
              <a:rPr b="0" i="0" lang="en-US" sz="2392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Abertura: contexto + dor do cliente</a:t>
            </a:r>
            <a:endParaRPr/>
          </a:p>
          <a:p>
            <a:pPr indent="-258313" lvl="1" marL="516626" marR="0" rtl="0" algn="l">
              <a:lnSpc>
                <a:spcPct val="1400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92"/>
              <a:buFont typeface="Arial"/>
              <a:buChar char="•"/>
            </a:pPr>
            <a:r>
              <a:rPr b="0" i="0" lang="en-US" sz="2392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Corpo: proposta de valor clara e objetiva</a:t>
            </a:r>
            <a:endParaRPr/>
          </a:p>
          <a:p>
            <a:pPr indent="-258313" lvl="1" marL="516626" marR="0" rtl="0" algn="l">
              <a:lnSpc>
                <a:spcPct val="1400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92"/>
              <a:buFont typeface="Arial"/>
              <a:buChar char="•"/>
            </a:pPr>
            <a:r>
              <a:rPr b="0" i="0" lang="en-US" sz="2392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Prova: cases, métricas ou depoimentos</a:t>
            </a:r>
            <a:endParaRPr/>
          </a:p>
          <a:p>
            <a:pPr indent="-258313" lvl="1" marL="516626" marR="0" rtl="0" algn="l">
              <a:lnSpc>
                <a:spcPct val="1400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92"/>
              <a:buFont typeface="Arial"/>
              <a:buChar char="•"/>
            </a:pPr>
            <a:r>
              <a:rPr b="0" i="0" lang="en-US" sz="2392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Fechamento: próximo passo (CTA)</a:t>
            </a:r>
            <a:endParaRPr/>
          </a:p>
        </p:txBody>
      </p:sp>
      <p:sp>
        <p:nvSpPr>
          <p:cNvPr id="1248" name="Google Shape;1248;p58"/>
          <p:cNvSpPr txBox="1"/>
          <p:nvPr/>
        </p:nvSpPr>
        <p:spPr>
          <a:xfrm>
            <a:off x="9895879" y="5184249"/>
            <a:ext cx="3399284" cy="566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2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Padrões visuais</a:t>
            </a:r>
            <a:endParaRPr/>
          </a:p>
        </p:txBody>
      </p:sp>
      <p:sp>
        <p:nvSpPr>
          <p:cNvPr id="1249" name="Google Shape;1249;p58"/>
          <p:cNvSpPr txBox="1"/>
          <p:nvPr/>
        </p:nvSpPr>
        <p:spPr>
          <a:xfrm>
            <a:off x="9857013" y="6027454"/>
            <a:ext cx="6134137" cy="16488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8313" lvl="1" marL="516626" marR="0" rtl="0" algn="l">
              <a:lnSpc>
                <a:spcPct val="1400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92"/>
              <a:buFont typeface="Arial"/>
              <a:buChar char="•"/>
            </a:pPr>
            <a:r>
              <a:rPr b="0" i="0" lang="en-US" sz="2392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 máximo 1 ideia principal por slide</a:t>
            </a:r>
            <a:endParaRPr/>
          </a:p>
          <a:p>
            <a:pPr indent="-258313" lvl="1" marL="516626" marR="0" rtl="0" algn="l">
              <a:lnSpc>
                <a:spcPct val="1400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92"/>
              <a:buFont typeface="Arial"/>
              <a:buChar char="•"/>
            </a:pPr>
            <a:r>
              <a:rPr b="0" i="0" lang="en-US" sz="2392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Uso de gráficos e imagens</a:t>
            </a:r>
            <a:endParaRPr/>
          </a:p>
          <a:p>
            <a:pPr indent="-258313" lvl="1" marL="516626" marR="0" rtl="0" algn="l">
              <a:lnSpc>
                <a:spcPct val="1400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92"/>
              <a:buFont typeface="Arial"/>
              <a:buChar char="•"/>
            </a:pPr>
            <a:r>
              <a:rPr b="0" i="0" lang="en-US" sz="2392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Texto objetivo, sem parágrafos longos</a:t>
            </a:r>
            <a:endParaRPr/>
          </a:p>
          <a:p>
            <a:pPr indent="-258313" lvl="1" marL="516626" marR="0" rtl="0" algn="l">
              <a:lnSpc>
                <a:spcPct val="1400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92"/>
              <a:buFont typeface="Arial"/>
              <a:buChar char="•"/>
            </a:pPr>
            <a:r>
              <a:rPr b="0" i="0" lang="en-US" sz="2392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Paleta de cores e fontes padronizadas</a:t>
            </a:r>
            <a:endParaRPr/>
          </a:p>
        </p:txBody>
      </p:sp>
      <p:sp>
        <p:nvSpPr>
          <p:cNvPr id="1250" name="Google Shape;1250;p58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1251" name="Google Shape;1251;p58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  <p:transition>
    <p:wipe dir="u"/>
  </p:transition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1255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6" name="Google Shape;1256;p59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1257" name="Google Shape;1257;p5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59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9" name="Google Shape;1259;p59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0" name="Google Shape;1260;p59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graphicFrame>
        <p:nvGraphicFramePr>
          <p:cNvPr id="1261" name="Google Shape;1261;p59"/>
          <p:cNvGraphicFramePr/>
          <p:nvPr/>
        </p:nvGraphicFramePr>
        <p:xfrm>
          <a:off x="7889899" y="181961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{1CF1BC00-48C3-43BC-B430-7C3D8B3CE2B8}</a:tableStyleId>
              </a:tblPr>
              <a:tblGrid>
                <a:gridCol w="2097275"/>
                <a:gridCol w="2303400"/>
                <a:gridCol w="2484375"/>
                <a:gridCol w="2484375"/>
              </a:tblGrid>
              <a:tr h="788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Tipo de LP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Proposta de valor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Elementos críticos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KPIs (CR, CPL)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</a:tr>
              <a:tr h="146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Captura de leads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Acesso gratuito a e-book, guia ou planilha.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Chamada clara, formulário curto e CTA destacado.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Taxa de conversão 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 CPL.</a:t>
                      </a:r>
                      <a:endParaRPr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46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Evento/Webinar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Convite para evento exclusivo com tema relevante.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Data/horário visíveis, agenda resumida e botão de inscrição.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3747"/>
                        </a:buClr>
                        <a:buSzPts val="1500"/>
                        <a:buFont typeface="Roboto"/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Inscrições e taxa de comparecimento.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46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Produto/Serviço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Demonstração de valor direto da solução.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Prova social, diferenciais, depoimentos e CTA 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para demo.</a:t>
                      </a:r>
                      <a:endParaRPr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Conversão em MQLs/SQLs.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46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Promoção/Oferta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Desconto ou condição especial por tempo limitado.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Urgência (contador), CTA forte e provas de credibilidade.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Conversão em vendas e ROI da campanha.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62" name="Google Shape;1262;p59"/>
          <p:cNvSpPr txBox="1"/>
          <p:nvPr/>
        </p:nvSpPr>
        <p:spPr>
          <a:xfrm>
            <a:off x="1097057" y="3738086"/>
            <a:ext cx="5612668" cy="1805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6.5 Estrutura de landing pages</a:t>
            </a:r>
            <a:endParaRPr/>
          </a:p>
        </p:txBody>
      </p:sp>
      <p:sp>
        <p:nvSpPr>
          <p:cNvPr id="1263" name="Google Shape;1263;p59"/>
          <p:cNvSpPr/>
          <p:nvPr/>
        </p:nvSpPr>
        <p:spPr>
          <a:xfrm>
            <a:off x="1097057" y="6144101"/>
            <a:ext cx="404812" cy="404812"/>
          </a:xfrm>
          <a:custGeom>
            <a:rect b="b" l="l" r="r" t="t"/>
            <a:pathLst>
              <a:path extrusionOk="0" h="404812" w="404812">
                <a:moveTo>
                  <a:pt x="0" y="0"/>
                </a:moveTo>
                <a:lnTo>
                  <a:pt x="404813" y="0"/>
                </a:lnTo>
                <a:lnTo>
                  <a:pt x="404813" y="404813"/>
                </a:lnTo>
                <a:lnTo>
                  <a:pt x="0" y="4048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4" name="Google Shape;1264;p59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1265" name="Google Shape;1265;p59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265C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"/>
          <p:cNvSpPr txBox="1"/>
          <p:nvPr/>
        </p:nvSpPr>
        <p:spPr>
          <a:xfrm>
            <a:off x="1028700" y="1760326"/>
            <a:ext cx="10009025" cy="847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1.2 História e linha do tempo</a:t>
            </a:r>
            <a:endParaRPr/>
          </a:p>
        </p:txBody>
      </p:sp>
      <p:grpSp>
        <p:nvGrpSpPr>
          <p:cNvPr id="194" name="Google Shape;194;p6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195" name="Google Shape;195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37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6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" name="Google Shape;197;p6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6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199" name="Google Shape;199;p6"/>
          <p:cNvSpPr/>
          <p:nvPr/>
        </p:nvSpPr>
        <p:spPr>
          <a:xfrm rot="-5400000">
            <a:off x="9047778" y="-570954"/>
            <a:ext cx="77618" cy="13843589"/>
          </a:xfrm>
          <a:prstGeom prst="rect">
            <a:avLst/>
          </a:prstGeom>
          <a:solidFill>
            <a:srgbClr val="243747">
              <a:alpha val="6666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0" name="Google Shape;200;p6"/>
          <p:cNvGrpSpPr/>
          <p:nvPr/>
        </p:nvGrpSpPr>
        <p:grpSpPr>
          <a:xfrm rot="5400000">
            <a:off x="1862494" y="6694571"/>
            <a:ext cx="1009410" cy="244329"/>
            <a:chOff x="0" y="11430"/>
            <a:chExt cx="2004282" cy="485140"/>
          </a:xfrm>
        </p:grpSpPr>
        <p:sp>
          <p:nvSpPr>
            <p:cNvPr id="201" name="Google Shape;201;p6"/>
            <p:cNvSpPr/>
            <p:nvPr/>
          </p:nvSpPr>
          <p:spPr>
            <a:xfrm>
              <a:off x="1555972" y="49530"/>
              <a:ext cx="408940" cy="408940"/>
            </a:xfrm>
            <a:custGeom>
              <a:rect b="b" l="l" r="r" t="t"/>
              <a:pathLst>
                <a:path extrusionOk="0" h="408940" w="408940">
                  <a:moveTo>
                    <a:pt x="204470" y="0"/>
                  </a:moveTo>
                  <a:cubicBezTo>
                    <a:pt x="91544" y="0"/>
                    <a:pt x="0" y="91544"/>
                    <a:pt x="0" y="204470"/>
                  </a:cubicBezTo>
                  <a:cubicBezTo>
                    <a:pt x="0" y="317396"/>
                    <a:pt x="91544" y="408940"/>
                    <a:pt x="204470" y="408940"/>
                  </a:cubicBezTo>
                  <a:cubicBezTo>
                    <a:pt x="317395" y="408940"/>
                    <a:pt x="408940" y="317396"/>
                    <a:pt x="408940" y="204470"/>
                  </a:cubicBezTo>
                  <a:cubicBezTo>
                    <a:pt x="408940" y="91544"/>
                    <a:pt x="317395" y="0"/>
                    <a:pt x="20447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0" y="11430"/>
              <a:ext cx="2004282" cy="485140"/>
            </a:xfrm>
            <a:custGeom>
              <a:rect b="b" l="l" r="r" t="t"/>
              <a:pathLst>
                <a:path extrusionOk="0" h="485140" w="2004282">
                  <a:moveTo>
                    <a:pt x="1760442" y="0"/>
                  </a:moveTo>
                  <a:cubicBezTo>
                    <a:pt x="1639792" y="0"/>
                    <a:pt x="1539462" y="88900"/>
                    <a:pt x="1520412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521682" y="280670"/>
                  </a:lnTo>
                  <a:cubicBezTo>
                    <a:pt x="1539462" y="396240"/>
                    <a:pt x="1641062" y="485140"/>
                    <a:pt x="1761712" y="485140"/>
                  </a:cubicBezTo>
                  <a:cubicBezTo>
                    <a:pt x="1896332" y="485140"/>
                    <a:pt x="2004282" y="375920"/>
                    <a:pt x="2004282" y="242570"/>
                  </a:cubicBezTo>
                  <a:cubicBezTo>
                    <a:pt x="2004282" y="107950"/>
                    <a:pt x="1895062" y="0"/>
                    <a:pt x="1760442" y="0"/>
                  </a:cubicBezTo>
                  <a:close/>
                  <a:moveTo>
                    <a:pt x="1760442" y="408940"/>
                  </a:moveTo>
                  <a:cubicBezTo>
                    <a:pt x="1669002" y="408940"/>
                    <a:pt x="1594072" y="334010"/>
                    <a:pt x="1594072" y="242570"/>
                  </a:cubicBezTo>
                  <a:cubicBezTo>
                    <a:pt x="1594072" y="151130"/>
                    <a:pt x="1669002" y="76200"/>
                    <a:pt x="1760442" y="76200"/>
                  </a:cubicBezTo>
                  <a:cubicBezTo>
                    <a:pt x="1851882" y="76200"/>
                    <a:pt x="1926812" y="151130"/>
                    <a:pt x="1926812" y="242570"/>
                  </a:cubicBezTo>
                  <a:cubicBezTo>
                    <a:pt x="1928082" y="334010"/>
                    <a:pt x="1853152" y="408940"/>
                    <a:pt x="1760442" y="408940"/>
                  </a:cubicBezTo>
                  <a:close/>
                </a:path>
              </a:pathLst>
            </a:custGeom>
            <a:solidFill>
              <a:srgbClr val="2437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3" name="Google Shape;203;p6"/>
          <p:cNvSpPr/>
          <p:nvPr/>
        </p:nvSpPr>
        <p:spPr>
          <a:xfrm>
            <a:off x="1096288" y="5987135"/>
            <a:ext cx="2541823" cy="649794"/>
          </a:xfrm>
          <a:custGeom>
            <a:rect b="b" l="l" r="r" t="t"/>
            <a:pathLst>
              <a:path extrusionOk="0" h="752878" w="2945064">
                <a:moveTo>
                  <a:pt x="2820604" y="752878"/>
                </a:moveTo>
                <a:lnTo>
                  <a:pt x="124460" y="752878"/>
                </a:lnTo>
                <a:cubicBezTo>
                  <a:pt x="55880" y="752878"/>
                  <a:pt x="0" y="696998"/>
                  <a:pt x="0" y="628418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820604" y="0"/>
                </a:lnTo>
                <a:cubicBezTo>
                  <a:pt x="2889184" y="0"/>
                  <a:pt x="2945064" y="55880"/>
                  <a:pt x="2945064" y="124460"/>
                </a:cubicBezTo>
                <a:lnTo>
                  <a:pt x="2945064" y="628418"/>
                </a:lnTo>
                <a:cubicBezTo>
                  <a:pt x="2945064" y="696998"/>
                  <a:pt x="2889184" y="752878"/>
                  <a:pt x="2820604" y="752878"/>
                </a:cubicBezTo>
                <a:close/>
              </a:path>
            </a:pathLst>
          </a:custGeom>
          <a:solidFill>
            <a:srgbClr val="24374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6"/>
          <p:cNvSpPr txBox="1"/>
          <p:nvPr/>
        </p:nvSpPr>
        <p:spPr>
          <a:xfrm>
            <a:off x="1323522" y="6057900"/>
            <a:ext cx="2087354" cy="467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9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2020</a:t>
            </a:r>
            <a:endParaRPr/>
          </a:p>
        </p:txBody>
      </p:sp>
      <p:grpSp>
        <p:nvGrpSpPr>
          <p:cNvPr id="205" name="Google Shape;205;p6"/>
          <p:cNvGrpSpPr/>
          <p:nvPr/>
        </p:nvGrpSpPr>
        <p:grpSpPr>
          <a:xfrm rot="-5400000">
            <a:off x="4586732" y="5685162"/>
            <a:ext cx="1009410" cy="244329"/>
            <a:chOff x="0" y="11430"/>
            <a:chExt cx="2004282" cy="485140"/>
          </a:xfrm>
        </p:grpSpPr>
        <p:sp>
          <p:nvSpPr>
            <p:cNvPr id="206" name="Google Shape;206;p6"/>
            <p:cNvSpPr/>
            <p:nvPr/>
          </p:nvSpPr>
          <p:spPr>
            <a:xfrm>
              <a:off x="1555972" y="49530"/>
              <a:ext cx="408940" cy="408940"/>
            </a:xfrm>
            <a:custGeom>
              <a:rect b="b" l="l" r="r" t="t"/>
              <a:pathLst>
                <a:path extrusionOk="0" h="408940" w="408940">
                  <a:moveTo>
                    <a:pt x="204470" y="0"/>
                  </a:moveTo>
                  <a:cubicBezTo>
                    <a:pt x="91544" y="0"/>
                    <a:pt x="0" y="91544"/>
                    <a:pt x="0" y="204470"/>
                  </a:cubicBezTo>
                  <a:cubicBezTo>
                    <a:pt x="0" y="317396"/>
                    <a:pt x="91544" y="408940"/>
                    <a:pt x="204470" y="408940"/>
                  </a:cubicBezTo>
                  <a:cubicBezTo>
                    <a:pt x="317395" y="408940"/>
                    <a:pt x="408940" y="317396"/>
                    <a:pt x="408940" y="204470"/>
                  </a:cubicBezTo>
                  <a:cubicBezTo>
                    <a:pt x="408940" y="91544"/>
                    <a:pt x="317395" y="0"/>
                    <a:pt x="20447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0" y="11430"/>
              <a:ext cx="2004282" cy="485140"/>
            </a:xfrm>
            <a:custGeom>
              <a:rect b="b" l="l" r="r" t="t"/>
              <a:pathLst>
                <a:path extrusionOk="0" h="485140" w="2004282">
                  <a:moveTo>
                    <a:pt x="1760442" y="0"/>
                  </a:moveTo>
                  <a:cubicBezTo>
                    <a:pt x="1639792" y="0"/>
                    <a:pt x="1539462" y="88900"/>
                    <a:pt x="1520412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521682" y="280670"/>
                  </a:lnTo>
                  <a:cubicBezTo>
                    <a:pt x="1539462" y="396240"/>
                    <a:pt x="1641062" y="485140"/>
                    <a:pt x="1761712" y="485140"/>
                  </a:cubicBezTo>
                  <a:cubicBezTo>
                    <a:pt x="1896332" y="485140"/>
                    <a:pt x="2004282" y="375920"/>
                    <a:pt x="2004282" y="242570"/>
                  </a:cubicBezTo>
                  <a:cubicBezTo>
                    <a:pt x="2004282" y="107950"/>
                    <a:pt x="1895062" y="0"/>
                    <a:pt x="1760442" y="0"/>
                  </a:cubicBezTo>
                  <a:close/>
                  <a:moveTo>
                    <a:pt x="1760442" y="408940"/>
                  </a:moveTo>
                  <a:cubicBezTo>
                    <a:pt x="1669002" y="408940"/>
                    <a:pt x="1594072" y="334010"/>
                    <a:pt x="1594072" y="242570"/>
                  </a:cubicBezTo>
                  <a:cubicBezTo>
                    <a:pt x="1594072" y="151130"/>
                    <a:pt x="1669002" y="76200"/>
                    <a:pt x="1760442" y="76200"/>
                  </a:cubicBezTo>
                  <a:cubicBezTo>
                    <a:pt x="1851882" y="76200"/>
                    <a:pt x="1926812" y="151130"/>
                    <a:pt x="1926812" y="242570"/>
                  </a:cubicBezTo>
                  <a:cubicBezTo>
                    <a:pt x="1928082" y="334010"/>
                    <a:pt x="1853152" y="408940"/>
                    <a:pt x="1760442" y="408940"/>
                  </a:cubicBezTo>
                  <a:close/>
                </a:path>
              </a:pathLst>
            </a:custGeom>
            <a:solidFill>
              <a:srgbClr val="2437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8" name="Google Shape;208;p6"/>
          <p:cNvSpPr/>
          <p:nvPr/>
        </p:nvSpPr>
        <p:spPr>
          <a:xfrm>
            <a:off x="3820525" y="5987135"/>
            <a:ext cx="2541823" cy="649794"/>
          </a:xfrm>
          <a:custGeom>
            <a:rect b="b" l="l" r="r" t="t"/>
            <a:pathLst>
              <a:path extrusionOk="0" h="752878" w="2945064">
                <a:moveTo>
                  <a:pt x="2820604" y="752878"/>
                </a:moveTo>
                <a:lnTo>
                  <a:pt x="124460" y="752878"/>
                </a:lnTo>
                <a:cubicBezTo>
                  <a:pt x="55880" y="752878"/>
                  <a:pt x="0" y="696998"/>
                  <a:pt x="0" y="628418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820604" y="0"/>
                </a:lnTo>
                <a:cubicBezTo>
                  <a:pt x="2889184" y="0"/>
                  <a:pt x="2945064" y="55880"/>
                  <a:pt x="2945064" y="124460"/>
                </a:cubicBezTo>
                <a:lnTo>
                  <a:pt x="2945064" y="628418"/>
                </a:lnTo>
                <a:cubicBezTo>
                  <a:pt x="2945064" y="696998"/>
                  <a:pt x="2889184" y="752878"/>
                  <a:pt x="2820604" y="752878"/>
                </a:cubicBezTo>
                <a:close/>
              </a:path>
            </a:pathLst>
          </a:custGeom>
          <a:solidFill>
            <a:srgbClr val="24374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9" name="Google Shape;209;p6"/>
          <p:cNvGrpSpPr/>
          <p:nvPr/>
        </p:nvGrpSpPr>
        <p:grpSpPr>
          <a:xfrm rot="5400000">
            <a:off x="7310970" y="6694571"/>
            <a:ext cx="1009410" cy="244329"/>
            <a:chOff x="0" y="11430"/>
            <a:chExt cx="2004282" cy="485140"/>
          </a:xfrm>
        </p:grpSpPr>
        <p:sp>
          <p:nvSpPr>
            <p:cNvPr id="210" name="Google Shape;210;p6"/>
            <p:cNvSpPr/>
            <p:nvPr/>
          </p:nvSpPr>
          <p:spPr>
            <a:xfrm>
              <a:off x="1555972" y="49530"/>
              <a:ext cx="408940" cy="408940"/>
            </a:xfrm>
            <a:custGeom>
              <a:rect b="b" l="l" r="r" t="t"/>
              <a:pathLst>
                <a:path extrusionOk="0" h="408940" w="408940">
                  <a:moveTo>
                    <a:pt x="204470" y="0"/>
                  </a:moveTo>
                  <a:cubicBezTo>
                    <a:pt x="91544" y="0"/>
                    <a:pt x="0" y="91544"/>
                    <a:pt x="0" y="204470"/>
                  </a:cubicBezTo>
                  <a:cubicBezTo>
                    <a:pt x="0" y="317396"/>
                    <a:pt x="91544" y="408940"/>
                    <a:pt x="204470" y="408940"/>
                  </a:cubicBezTo>
                  <a:cubicBezTo>
                    <a:pt x="317395" y="408940"/>
                    <a:pt x="408940" y="317396"/>
                    <a:pt x="408940" y="204470"/>
                  </a:cubicBezTo>
                  <a:cubicBezTo>
                    <a:pt x="408940" y="91544"/>
                    <a:pt x="317395" y="0"/>
                    <a:pt x="20447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0" y="11430"/>
              <a:ext cx="2004282" cy="485140"/>
            </a:xfrm>
            <a:custGeom>
              <a:rect b="b" l="l" r="r" t="t"/>
              <a:pathLst>
                <a:path extrusionOk="0" h="485140" w="2004282">
                  <a:moveTo>
                    <a:pt x="1760442" y="0"/>
                  </a:moveTo>
                  <a:cubicBezTo>
                    <a:pt x="1639792" y="0"/>
                    <a:pt x="1539462" y="88900"/>
                    <a:pt x="1520412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521682" y="280670"/>
                  </a:lnTo>
                  <a:cubicBezTo>
                    <a:pt x="1539462" y="396240"/>
                    <a:pt x="1641062" y="485140"/>
                    <a:pt x="1761712" y="485140"/>
                  </a:cubicBezTo>
                  <a:cubicBezTo>
                    <a:pt x="1896332" y="485140"/>
                    <a:pt x="2004282" y="375920"/>
                    <a:pt x="2004282" y="242570"/>
                  </a:cubicBezTo>
                  <a:cubicBezTo>
                    <a:pt x="2004282" y="107950"/>
                    <a:pt x="1895062" y="0"/>
                    <a:pt x="1760442" y="0"/>
                  </a:cubicBezTo>
                  <a:close/>
                  <a:moveTo>
                    <a:pt x="1760442" y="408940"/>
                  </a:moveTo>
                  <a:cubicBezTo>
                    <a:pt x="1669002" y="408940"/>
                    <a:pt x="1594072" y="334010"/>
                    <a:pt x="1594072" y="242570"/>
                  </a:cubicBezTo>
                  <a:cubicBezTo>
                    <a:pt x="1594072" y="151130"/>
                    <a:pt x="1669002" y="76200"/>
                    <a:pt x="1760442" y="76200"/>
                  </a:cubicBezTo>
                  <a:cubicBezTo>
                    <a:pt x="1851882" y="76200"/>
                    <a:pt x="1926812" y="151130"/>
                    <a:pt x="1926812" y="242570"/>
                  </a:cubicBezTo>
                  <a:cubicBezTo>
                    <a:pt x="1928082" y="334010"/>
                    <a:pt x="1853152" y="408940"/>
                    <a:pt x="1760442" y="408940"/>
                  </a:cubicBezTo>
                  <a:close/>
                </a:path>
              </a:pathLst>
            </a:custGeom>
            <a:solidFill>
              <a:srgbClr val="2437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2" name="Google Shape;212;p6"/>
          <p:cNvSpPr/>
          <p:nvPr/>
        </p:nvSpPr>
        <p:spPr>
          <a:xfrm>
            <a:off x="6544763" y="5987135"/>
            <a:ext cx="2541823" cy="649794"/>
          </a:xfrm>
          <a:custGeom>
            <a:rect b="b" l="l" r="r" t="t"/>
            <a:pathLst>
              <a:path extrusionOk="0" h="752878" w="2945064">
                <a:moveTo>
                  <a:pt x="2820604" y="752878"/>
                </a:moveTo>
                <a:lnTo>
                  <a:pt x="124460" y="752878"/>
                </a:lnTo>
                <a:cubicBezTo>
                  <a:pt x="55880" y="752878"/>
                  <a:pt x="0" y="696998"/>
                  <a:pt x="0" y="628418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820604" y="0"/>
                </a:lnTo>
                <a:cubicBezTo>
                  <a:pt x="2889184" y="0"/>
                  <a:pt x="2945064" y="55880"/>
                  <a:pt x="2945064" y="124460"/>
                </a:cubicBezTo>
                <a:lnTo>
                  <a:pt x="2945064" y="628418"/>
                </a:lnTo>
                <a:cubicBezTo>
                  <a:pt x="2945064" y="696998"/>
                  <a:pt x="2889184" y="752878"/>
                  <a:pt x="2820604" y="752878"/>
                </a:cubicBezTo>
                <a:close/>
              </a:path>
            </a:pathLst>
          </a:custGeom>
          <a:solidFill>
            <a:srgbClr val="24374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3" name="Google Shape;213;p6"/>
          <p:cNvGrpSpPr/>
          <p:nvPr/>
        </p:nvGrpSpPr>
        <p:grpSpPr>
          <a:xfrm rot="-5400000">
            <a:off x="10035208" y="5685162"/>
            <a:ext cx="1009410" cy="244329"/>
            <a:chOff x="0" y="11430"/>
            <a:chExt cx="2004282" cy="485140"/>
          </a:xfrm>
        </p:grpSpPr>
        <p:sp>
          <p:nvSpPr>
            <p:cNvPr id="214" name="Google Shape;214;p6"/>
            <p:cNvSpPr/>
            <p:nvPr/>
          </p:nvSpPr>
          <p:spPr>
            <a:xfrm>
              <a:off x="1555972" y="49530"/>
              <a:ext cx="408940" cy="408940"/>
            </a:xfrm>
            <a:custGeom>
              <a:rect b="b" l="l" r="r" t="t"/>
              <a:pathLst>
                <a:path extrusionOk="0" h="408940" w="408940">
                  <a:moveTo>
                    <a:pt x="204470" y="0"/>
                  </a:moveTo>
                  <a:cubicBezTo>
                    <a:pt x="91544" y="0"/>
                    <a:pt x="0" y="91544"/>
                    <a:pt x="0" y="204470"/>
                  </a:cubicBezTo>
                  <a:cubicBezTo>
                    <a:pt x="0" y="317396"/>
                    <a:pt x="91544" y="408940"/>
                    <a:pt x="204470" y="408940"/>
                  </a:cubicBezTo>
                  <a:cubicBezTo>
                    <a:pt x="317395" y="408940"/>
                    <a:pt x="408940" y="317396"/>
                    <a:pt x="408940" y="204470"/>
                  </a:cubicBezTo>
                  <a:cubicBezTo>
                    <a:pt x="408940" y="91544"/>
                    <a:pt x="317395" y="0"/>
                    <a:pt x="20447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0" y="11430"/>
              <a:ext cx="2004282" cy="485140"/>
            </a:xfrm>
            <a:custGeom>
              <a:rect b="b" l="l" r="r" t="t"/>
              <a:pathLst>
                <a:path extrusionOk="0" h="485140" w="2004282">
                  <a:moveTo>
                    <a:pt x="1760442" y="0"/>
                  </a:moveTo>
                  <a:cubicBezTo>
                    <a:pt x="1639792" y="0"/>
                    <a:pt x="1539462" y="88900"/>
                    <a:pt x="1520412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521682" y="280670"/>
                  </a:lnTo>
                  <a:cubicBezTo>
                    <a:pt x="1539462" y="396240"/>
                    <a:pt x="1641062" y="485140"/>
                    <a:pt x="1761712" y="485140"/>
                  </a:cubicBezTo>
                  <a:cubicBezTo>
                    <a:pt x="1896332" y="485140"/>
                    <a:pt x="2004282" y="375920"/>
                    <a:pt x="2004282" y="242570"/>
                  </a:cubicBezTo>
                  <a:cubicBezTo>
                    <a:pt x="2004282" y="107950"/>
                    <a:pt x="1895062" y="0"/>
                    <a:pt x="1760442" y="0"/>
                  </a:cubicBezTo>
                  <a:close/>
                  <a:moveTo>
                    <a:pt x="1760442" y="408940"/>
                  </a:moveTo>
                  <a:cubicBezTo>
                    <a:pt x="1669002" y="408940"/>
                    <a:pt x="1594072" y="334010"/>
                    <a:pt x="1594072" y="242570"/>
                  </a:cubicBezTo>
                  <a:cubicBezTo>
                    <a:pt x="1594072" y="151130"/>
                    <a:pt x="1669002" y="76200"/>
                    <a:pt x="1760442" y="76200"/>
                  </a:cubicBezTo>
                  <a:cubicBezTo>
                    <a:pt x="1851882" y="76200"/>
                    <a:pt x="1926812" y="151130"/>
                    <a:pt x="1926812" y="242570"/>
                  </a:cubicBezTo>
                  <a:cubicBezTo>
                    <a:pt x="1928082" y="334010"/>
                    <a:pt x="1853152" y="408940"/>
                    <a:pt x="1760442" y="408940"/>
                  </a:cubicBezTo>
                  <a:close/>
                </a:path>
              </a:pathLst>
            </a:custGeom>
            <a:solidFill>
              <a:srgbClr val="2437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6" name="Google Shape;216;p6"/>
          <p:cNvSpPr/>
          <p:nvPr/>
        </p:nvSpPr>
        <p:spPr>
          <a:xfrm>
            <a:off x="9269001" y="5987135"/>
            <a:ext cx="2541823" cy="649794"/>
          </a:xfrm>
          <a:custGeom>
            <a:rect b="b" l="l" r="r" t="t"/>
            <a:pathLst>
              <a:path extrusionOk="0" h="752878" w="2945064">
                <a:moveTo>
                  <a:pt x="2820604" y="752878"/>
                </a:moveTo>
                <a:lnTo>
                  <a:pt x="124460" y="752878"/>
                </a:lnTo>
                <a:cubicBezTo>
                  <a:pt x="55880" y="752878"/>
                  <a:pt x="0" y="696998"/>
                  <a:pt x="0" y="628418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820604" y="0"/>
                </a:lnTo>
                <a:cubicBezTo>
                  <a:pt x="2889184" y="0"/>
                  <a:pt x="2945064" y="55880"/>
                  <a:pt x="2945064" y="124460"/>
                </a:cubicBezTo>
                <a:lnTo>
                  <a:pt x="2945064" y="628418"/>
                </a:lnTo>
                <a:cubicBezTo>
                  <a:pt x="2945064" y="696998"/>
                  <a:pt x="2889184" y="752878"/>
                  <a:pt x="2820604" y="752878"/>
                </a:cubicBezTo>
                <a:close/>
              </a:path>
            </a:pathLst>
          </a:custGeom>
          <a:solidFill>
            <a:srgbClr val="24374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7" name="Google Shape;217;p6"/>
          <p:cNvGrpSpPr/>
          <p:nvPr/>
        </p:nvGrpSpPr>
        <p:grpSpPr>
          <a:xfrm rot="5400000">
            <a:off x="12759446" y="6694571"/>
            <a:ext cx="1009410" cy="244329"/>
            <a:chOff x="0" y="11430"/>
            <a:chExt cx="2004282" cy="485140"/>
          </a:xfrm>
        </p:grpSpPr>
        <p:sp>
          <p:nvSpPr>
            <p:cNvPr id="218" name="Google Shape;218;p6"/>
            <p:cNvSpPr/>
            <p:nvPr/>
          </p:nvSpPr>
          <p:spPr>
            <a:xfrm>
              <a:off x="1555972" y="49530"/>
              <a:ext cx="408940" cy="408940"/>
            </a:xfrm>
            <a:custGeom>
              <a:rect b="b" l="l" r="r" t="t"/>
              <a:pathLst>
                <a:path extrusionOk="0" h="408940" w="408940">
                  <a:moveTo>
                    <a:pt x="204470" y="0"/>
                  </a:moveTo>
                  <a:cubicBezTo>
                    <a:pt x="91544" y="0"/>
                    <a:pt x="0" y="91544"/>
                    <a:pt x="0" y="204470"/>
                  </a:cubicBezTo>
                  <a:cubicBezTo>
                    <a:pt x="0" y="317396"/>
                    <a:pt x="91544" y="408940"/>
                    <a:pt x="204470" y="408940"/>
                  </a:cubicBezTo>
                  <a:cubicBezTo>
                    <a:pt x="317395" y="408940"/>
                    <a:pt x="408940" y="317396"/>
                    <a:pt x="408940" y="204470"/>
                  </a:cubicBezTo>
                  <a:cubicBezTo>
                    <a:pt x="408940" y="91544"/>
                    <a:pt x="317395" y="0"/>
                    <a:pt x="20447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0" y="11430"/>
              <a:ext cx="2004282" cy="485140"/>
            </a:xfrm>
            <a:custGeom>
              <a:rect b="b" l="l" r="r" t="t"/>
              <a:pathLst>
                <a:path extrusionOk="0" h="485140" w="2004282">
                  <a:moveTo>
                    <a:pt x="1760442" y="0"/>
                  </a:moveTo>
                  <a:cubicBezTo>
                    <a:pt x="1639792" y="0"/>
                    <a:pt x="1539462" y="88900"/>
                    <a:pt x="1520412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521682" y="280670"/>
                  </a:lnTo>
                  <a:cubicBezTo>
                    <a:pt x="1539462" y="396240"/>
                    <a:pt x="1641062" y="485140"/>
                    <a:pt x="1761712" y="485140"/>
                  </a:cubicBezTo>
                  <a:cubicBezTo>
                    <a:pt x="1896332" y="485140"/>
                    <a:pt x="2004282" y="375920"/>
                    <a:pt x="2004282" y="242570"/>
                  </a:cubicBezTo>
                  <a:cubicBezTo>
                    <a:pt x="2004282" y="107950"/>
                    <a:pt x="1895062" y="0"/>
                    <a:pt x="1760442" y="0"/>
                  </a:cubicBezTo>
                  <a:close/>
                  <a:moveTo>
                    <a:pt x="1760442" y="408940"/>
                  </a:moveTo>
                  <a:cubicBezTo>
                    <a:pt x="1669002" y="408940"/>
                    <a:pt x="1594072" y="334010"/>
                    <a:pt x="1594072" y="242570"/>
                  </a:cubicBezTo>
                  <a:cubicBezTo>
                    <a:pt x="1594072" y="151130"/>
                    <a:pt x="1669002" y="76200"/>
                    <a:pt x="1760442" y="76200"/>
                  </a:cubicBezTo>
                  <a:cubicBezTo>
                    <a:pt x="1851882" y="76200"/>
                    <a:pt x="1926812" y="151130"/>
                    <a:pt x="1926812" y="242570"/>
                  </a:cubicBezTo>
                  <a:cubicBezTo>
                    <a:pt x="1928082" y="334010"/>
                    <a:pt x="1853152" y="408940"/>
                    <a:pt x="1760442" y="408940"/>
                  </a:cubicBezTo>
                  <a:close/>
                </a:path>
              </a:pathLst>
            </a:custGeom>
            <a:solidFill>
              <a:srgbClr val="2437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0" name="Google Shape;220;p6"/>
          <p:cNvSpPr/>
          <p:nvPr/>
        </p:nvSpPr>
        <p:spPr>
          <a:xfrm>
            <a:off x="11993239" y="5987135"/>
            <a:ext cx="2541823" cy="649794"/>
          </a:xfrm>
          <a:custGeom>
            <a:rect b="b" l="l" r="r" t="t"/>
            <a:pathLst>
              <a:path extrusionOk="0" h="752878" w="2945064">
                <a:moveTo>
                  <a:pt x="2820604" y="752878"/>
                </a:moveTo>
                <a:lnTo>
                  <a:pt x="124460" y="752878"/>
                </a:lnTo>
                <a:cubicBezTo>
                  <a:pt x="55880" y="752878"/>
                  <a:pt x="0" y="696998"/>
                  <a:pt x="0" y="628418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820604" y="0"/>
                </a:lnTo>
                <a:cubicBezTo>
                  <a:pt x="2889184" y="0"/>
                  <a:pt x="2945064" y="55880"/>
                  <a:pt x="2945064" y="124460"/>
                </a:cubicBezTo>
                <a:lnTo>
                  <a:pt x="2945064" y="628418"/>
                </a:lnTo>
                <a:cubicBezTo>
                  <a:pt x="2945064" y="696998"/>
                  <a:pt x="2889184" y="752878"/>
                  <a:pt x="2820604" y="752878"/>
                </a:cubicBezTo>
                <a:close/>
              </a:path>
            </a:pathLst>
          </a:custGeom>
          <a:solidFill>
            <a:srgbClr val="24374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1" name="Google Shape;221;p6"/>
          <p:cNvGrpSpPr/>
          <p:nvPr/>
        </p:nvGrpSpPr>
        <p:grpSpPr>
          <a:xfrm rot="-5400000">
            <a:off x="15483684" y="5685162"/>
            <a:ext cx="1009410" cy="244329"/>
            <a:chOff x="0" y="11430"/>
            <a:chExt cx="2004282" cy="485140"/>
          </a:xfrm>
        </p:grpSpPr>
        <p:sp>
          <p:nvSpPr>
            <p:cNvPr id="222" name="Google Shape;222;p6"/>
            <p:cNvSpPr/>
            <p:nvPr/>
          </p:nvSpPr>
          <p:spPr>
            <a:xfrm>
              <a:off x="1555972" y="49530"/>
              <a:ext cx="408940" cy="408940"/>
            </a:xfrm>
            <a:custGeom>
              <a:rect b="b" l="l" r="r" t="t"/>
              <a:pathLst>
                <a:path extrusionOk="0" h="408940" w="408940">
                  <a:moveTo>
                    <a:pt x="204470" y="0"/>
                  </a:moveTo>
                  <a:cubicBezTo>
                    <a:pt x="91544" y="0"/>
                    <a:pt x="0" y="91544"/>
                    <a:pt x="0" y="204470"/>
                  </a:cubicBezTo>
                  <a:cubicBezTo>
                    <a:pt x="0" y="317396"/>
                    <a:pt x="91544" y="408940"/>
                    <a:pt x="204470" y="408940"/>
                  </a:cubicBezTo>
                  <a:cubicBezTo>
                    <a:pt x="317395" y="408940"/>
                    <a:pt x="408940" y="317396"/>
                    <a:pt x="408940" y="204470"/>
                  </a:cubicBezTo>
                  <a:cubicBezTo>
                    <a:pt x="408940" y="91544"/>
                    <a:pt x="317395" y="0"/>
                    <a:pt x="20447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0" y="11430"/>
              <a:ext cx="2004282" cy="485140"/>
            </a:xfrm>
            <a:custGeom>
              <a:rect b="b" l="l" r="r" t="t"/>
              <a:pathLst>
                <a:path extrusionOk="0" h="485140" w="2004282">
                  <a:moveTo>
                    <a:pt x="1760442" y="0"/>
                  </a:moveTo>
                  <a:cubicBezTo>
                    <a:pt x="1639792" y="0"/>
                    <a:pt x="1539462" y="88900"/>
                    <a:pt x="1520412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521682" y="280670"/>
                  </a:lnTo>
                  <a:cubicBezTo>
                    <a:pt x="1539462" y="396240"/>
                    <a:pt x="1641062" y="485140"/>
                    <a:pt x="1761712" y="485140"/>
                  </a:cubicBezTo>
                  <a:cubicBezTo>
                    <a:pt x="1896332" y="485140"/>
                    <a:pt x="2004282" y="375920"/>
                    <a:pt x="2004282" y="242570"/>
                  </a:cubicBezTo>
                  <a:cubicBezTo>
                    <a:pt x="2004282" y="107950"/>
                    <a:pt x="1895062" y="0"/>
                    <a:pt x="1760442" y="0"/>
                  </a:cubicBezTo>
                  <a:close/>
                  <a:moveTo>
                    <a:pt x="1760442" y="408940"/>
                  </a:moveTo>
                  <a:cubicBezTo>
                    <a:pt x="1669002" y="408940"/>
                    <a:pt x="1594072" y="334010"/>
                    <a:pt x="1594072" y="242570"/>
                  </a:cubicBezTo>
                  <a:cubicBezTo>
                    <a:pt x="1594072" y="151130"/>
                    <a:pt x="1669002" y="76200"/>
                    <a:pt x="1760442" y="76200"/>
                  </a:cubicBezTo>
                  <a:cubicBezTo>
                    <a:pt x="1851882" y="76200"/>
                    <a:pt x="1926812" y="151130"/>
                    <a:pt x="1926812" y="242570"/>
                  </a:cubicBezTo>
                  <a:cubicBezTo>
                    <a:pt x="1928082" y="334010"/>
                    <a:pt x="1853152" y="408940"/>
                    <a:pt x="1760442" y="408940"/>
                  </a:cubicBezTo>
                  <a:close/>
                </a:path>
              </a:pathLst>
            </a:custGeom>
            <a:solidFill>
              <a:srgbClr val="2437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4" name="Google Shape;224;p6"/>
          <p:cNvSpPr/>
          <p:nvPr/>
        </p:nvSpPr>
        <p:spPr>
          <a:xfrm>
            <a:off x="14717477" y="5987135"/>
            <a:ext cx="2541823" cy="649794"/>
          </a:xfrm>
          <a:custGeom>
            <a:rect b="b" l="l" r="r" t="t"/>
            <a:pathLst>
              <a:path extrusionOk="0" h="752878" w="2945064">
                <a:moveTo>
                  <a:pt x="2820604" y="752878"/>
                </a:moveTo>
                <a:lnTo>
                  <a:pt x="124460" y="752878"/>
                </a:lnTo>
                <a:cubicBezTo>
                  <a:pt x="55880" y="752878"/>
                  <a:pt x="0" y="696998"/>
                  <a:pt x="0" y="628418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820604" y="0"/>
                </a:lnTo>
                <a:cubicBezTo>
                  <a:pt x="2889184" y="0"/>
                  <a:pt x="2945064" y="55880"/>
                  <a:pt x="2945064" y="124460"/>
                </a:cubicBezTo>
                <a:lnTo>
                  <a:pt x="2945064" y="628418"/>
                </a:lnTo>
                <a:cubicBezTo>
                  <a:pt x="2945064" y="696998"/>
                  <a:pt x="2889184" y="752878"/>
                  <a:pt x="2820604" y="752878"/>
                </a:cubicBezTo>
                <a:close/>
              </a:path>
            </a:pathLst>
          </a:custGeom>
          <a:solidFill>
            <a:srgbClr val="24374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"/>
          <p:cNvSpPr txBox="1"/>
          <p:nvPr/>
        </p:nvSpPr>
        <p:spPr>
          <a:xfrm>
            <a:off x="4047760" y="6057900"/>
            <a:ext cx="2087354" cy="467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9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2021</a:t>
            </a:r>
            <a:endParaRPr/>
          </a:p>
        </p:txBody>
      </p:sp>
      <p:sp>
        <p:nvSpPr>
          <p:cNvPr id="226" name="Google Shape;226;p6"/>
          <p:cNvSpPr txBox="1"/>
          <p:nvPr/>
        </p:nvSpPr>
        <p:spPr>
          <a:xfrm>
            <a:off x="6771998" y="6057900"/>
            <a:ext cx="2087354" cy="467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9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2022</a:t>
            </a:r>
            <a:endParaRPr/>
          </a:p>
        </p:txBody>
      </p:sp>
      <p:sp>
        <p:nvSpPr>
          <p:cNvPr id="227" name="Google Shape;227;p6"/>
          <p:cNvSpPr txBox="1"/>
          <p:nvPr/>
        </p:nvSpPr>
        <p:spPr>
          <a:xfrm>
            <a:off x="9496236" y="6057900"/>
            <a:ext cx="2087354" cy="467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9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2023</a:t>
            </a:r>
            <a:endParaRPr/>
          </a:p>
        </p:txBody>
      </p:sp>
      <p:sp>
        <p:nvSpPr>
          <p:cNvPr id="228" name="Google Shape;228;p6"/>
          <p:cNvSpPr txBox="1"/>
          <p:nvPr/>
        </p:nvSpPr>
        <p:spPr>
          <a:xfrm>
            <a:off x="12220473" y="6057900"/>
            <a:ext cx="2087354" cy="467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9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2024</a:t>
            </a:r>
            <a:endParaRPr/>
          </a:p>
        </p:txBody>
      </p:sp>
      <p:sp>
        <p:nvSpPr>
          <p:cNvPr id="229" name="Google Shape;229;p6"/>
          <p:cNvSpPr txBox="1"/>
          <p:nvPr/>
        </p:nvSpPr>
        <p:spPr>
          <a:xfrm>
            <a:off x="14944711" y="6057900"/>
            <a:ext cx="2087354" cy="467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9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2025</a:t>
            </a:r>
            <a:endParaRPr/>
          </a:p>
        </p:txBody>
      </p:sp>
      <p:sp>
        <p:nvSpPr>
          <p:cNvPr id="230" name="Google Shape;230;p6"/>
          <p:cNvSpPr txBox="1"/>
          <p:nvPr/>
        </p:nvSpPr>
        <p:spPr>
          <a:xfrm>
            <a:off x="1028700" y="7615523"/>
            <a:ext cx="2676998" cy="10930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5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9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Fundação da agência com foco em marketing digital para pequenas empresas.</a:t>
            </a:r>
            <a:endParaRPr/>
          </a:p>
        </p:txBody>
      </p:sp>
      <p:sp>
        <p:nvSpPr>
          <p:cNvPr id="231" name="Google Shape;231;p6"/>
          <p:cNvSpPr txBox="1"/>
          <p:nvPr/>
        </p:nvSpPr>
        <p:spPr>
          <a:xfrm>
            <a:off x="6544763" y="7615523"/>
            <a:ext cx="2541823" cy="10930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5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9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Criação de uma área dedicada a performance e mídia paga.</a:t>
            </a:r>
            <a:endParaRPr/>
          </a:p>
        </p:txBody>
      </p:sp>
      <p:sp>
        <p:nvSpPr>
          <p:cNvPr id="232" name="Google Shape;232;p6"/>
          <p:cNvSpPr txBox="1"/>
          <p:nvPr/>
        </p:nvSpPr>
        <p:spPr>
          <a:xfrm>
            <a:off x="11993239" y="7615523"/>
            <a:ext cx="2541823" cy="1462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5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9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Expansão internacional com projetos para clientes na América Latina.</a:t>
            </a:r>
            <a:endParaRPr/>
          </a:p>
        </p:txBody>
      </p:sp>
      <p:sp>
        <p:nvSpPr>
          <p:cNvPr id="233" name="Google Shape;233;p6"/>
          <p:cNvSpPr txBox="1"/>
          <p:nvPr/>
        </p:nvSpPr>
        <p:spPr>
          <a:xfrm>
            <a:off x="3867765" y="3401967"/>
            <a:ext cx="2447344" cy="1462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5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9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Primeiros contratos com marcas nacionais e expansão do portfólio de serviços.</a:t>
            </a:r>
            <a:endParaRPr/>
          </a:p>
        </p:txBody>
      </p:sp>
      <p:sp>
        <p:nvSpPr>
          <p:cNvPr id="234" name="Google Shape;234;p6"/>
          <p:cNvSpPr txBox="1"/>
          <p:nvPr/>
        </p:nvSpPr>
        <p:spPr>
          <a:xfrm>
            <a:off x="9269001" y="3401967"/>
            <a:ext cx="2541823" cy="1462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5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9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Reconhecimento no mercado com prêmios de criatividade e resultados.</a:t>
            </a:r>
            <a:endParaRPr/>
          </a:p>
        </p:txBody>
      </p:sp>
      <p:sp>
        <p:nvSpPr>
          <p:cNvPr id="235" name="Google Shape;235;p6"/>
          <p:cNvSpPr txBox="1"/>
          <p:nvPr/>
        </p:nvSpPr>
        <p:spPr>
          <a:xfrm>
            <a:off x="14764716" y="3401967"/>
            <a:ext cx="2447344" cy="1462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5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9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Lançamento de soluções próprias em inteligência de dados para campanhas.</a:t>
            </a:r>
            <a:endParaRPr/>
          </a:p>
        </p:txBody>
      </p:sp>
      <p:sp>
        <p:nvSpPr>
          <p:cNvPr id="236" name="Google Shape;236;p6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237" name="Google Shape;237;p6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265C"/>
        </a:solidFill>
      </p:bgPr>
    </p:bg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0" name="Google Shape;1270;p60"/>
          <p:cNvGrpSpPr/>
          <p:nvPr/>
        </p:nvGrpSpPr>
        <p:grpSpPr>
          <a:xfrm>
            <a:off x="1550589" y="3962617"/>
            <a:ext cx="6216745" cy="1219055"/>
            <a:chOff x="0" y="-47625"/>
            <a:chExt cx="1370938" cy="268830"/>
          </a:xfrm>
        </p:grpSpPr>
        <p:sp>
          <p:nvSpPr>
            <p:cNvPr id="1271" name="Google Shape;1271;p60"/>
            <p:cNvSpPr/>
            <p:nvPr/>
          </p:nvSpPr>
          <p:spPr>
            <a:xfrm>
              <a:off x="0" y="0"/>
              <a:ext cx="1370938" cy="221205"/>
            </a:xfrm>
            <a:custGeom>
              <a:rect b="b" l="l" r="r" t="t"/>
              <a:pathLst>
                <a:path extrusionOk="0" h="221205" w="1370938">
                  <a:moveTo>
                    <a:pt x="0" y="0"/>
                  </a:moveTo>
                  <a:lnTo>
                    <a:pt x="1370938" y="0"/>
                  </a:lnTo>
                  <a:lnTo>
                    <a:pt x="1370938" y="221205"/>
                  </a:lnTo>
                  <a:lnTo>
                    <a:pt x="0" y="221205"/>
                  </a:ln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20212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60"/>
            <p:cNvSpPr txBox="1"/>
            <p:nvPr/>
          </p:nvSpPr>
          <p:spPr>
            <a:xfrm>
              <a:off x="0" y="-47625"/>
              <a:ext cx="1370938" cy="268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3" name="Google Shape;1273;p60"/>
          <p:cNvGrpSpPr/>
          <p:nvPr/>
        </p:nvGrpSpPr>
        <p:grpSpPr>
          <a:xfrm>
            <a:off x="2622412" y="4934753"/>
            <a:ext cx="6216745" cy="1219055"/>
            <a:chOff x="0" y="-47625"/>
            <a:chExt cx="1370938" cy="268830"/>
          </a:xfrm>
        </p:grpSpPr>
        <p:sp>
          <p:nvSpPr>
            <p:cNvPr id="1274" name="Google Shape;1274;p60"/>
            <p:cNvSpPr/>
            <p:nvPr/>
          </p:nvSpPr>
          <p:spPr>
            <a:xfrm>
              <a:off x="0" y="0"/>
              <a:ext cx="1370938" cy="221205"/>
            </a:xfrm>
            <a:custGeom>
              <a:rect b="b" l="l" r="r" t="t"/>
              <a:pathLst>
                <a:path extrusionOk="0" h="221205" w="1370938">
                  <a:moveTo>
                    <a:pt x="0" y="0"/>
                  </a:moveTo>
                  <a:lnTo>
                    <a:pt x="1370938" y="0"/>
                  </a:lnTo>
                  <a:lnTo>
                    <a:pt x="1370938" y="221205"/>
                  </a:lnTo>
                  <a:lnTo>
                    <a:pt x="0" y="221205"/>
                  </a:ln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20212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60"/>
            <p:cNvSpPr txBox="1"/>
            <p:nvPr/>
          </p:nvSpPr>
          <p:spPr>
            <a:xfrm>
              <a:off x="0" y="-47625"/>
              <a:ext cx="1370938" cy="268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6" name="Google Shape;1276;p60"/>
          <p:cNvGrpSpPr/>
          <p:nvPr/>
        </p:nvGrpSpPr>
        <p:grpSpPr>
          <a:xfrm>
            <a:off x="1550589" y="5904284"/>
            <a:ext cx="6216745" cy="1219055"/>
            <a:chOff x="0" y="-47625"/>
            <a:chExt cx="1370938" cy="268830"/>
          </a:xfrm>
        </p:grpSpPr>
        <p:sp>
          <p:nvSpPr>
            <p:cNvPr id="1277" name="Google Shape;1277;p60"/>
            <p:cNvSpPr/>
            <p:nvPr/>
          </p:nvSpPr>
          <p:spPr>
            <a:xfrm>
              <a:off x="0" y="0"/>
              <a:ext cx="1370938" cy="221205"/>
            </a:xfrm>
            <a:custGeom>
              <a:rect b="b" l="l" r="r" t="t"/>
              <a:pathLst>
                <a:path extrusionOk="0" h="221205" w="1370938">
                  <a:moveTo>
                    <a:pt x="0" y="0"/>
                  </a:moveTo>
                  <a:lnTo>
                    <a:pt x="1370938" y="0"/>
                  </a:lnTo>
                  <a:lnTo>
                    <a:pt x="1370938" y="221205"/>
                  </a:lnTo>
                  <a:lnTo>
                    <a:pt x="0" y="221205"/>
                  </a:ln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20212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60"/>
            <p:cNvSpPr txBox="1"/>
            <p:nvPr/>
          </p:nvSpPr>
          <p:spPr>
            <a:xfrm>
              <a:off x="0" y="-47625"/>
              <a:ext cx="1370938" cy="268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9" name="Google Shape;1279;p60"/>
          <p:cNvGrpSpPr/>
          <p:nvPr/>
        </p:nvGrpSpPr>
        <p:grpSpPr>
          <a:xfrm>
            <a:off x="2622412" y="6873247"/>
            <a:ext cx="6216745" cy="1219055"/>
            <a:chOff x="0" y="-47625"/>
            <a:chExt cx="1370938" cy="268830"/>
          </a:xfrm>
        </p:grpSpPr>
        <p:sp>
          <p:nvSpPr>
            <p:cNvPr id="1280" name="Google Shape;1280;p60"/>
            <p:cNvSpPr/>
            <p:nvPr/>
          </p:nvSpPr>
          <p:spPr>
            <a:xfrm>
              <a:off x="0" y="0"/>
              <a:ext cx="1370938" cy="221205"/>
            </a:xfrm>
            <a:custGeom>
              <a:rect b="b" l="l" r="r" t="t"/>
              <a:pathLst>
                <a:path extrusionOk="0" h="221205" w="1370938">
                  <a:moveTo>
                    <a:pt x="0" y="0"/>
                  </a:moveTo>
                  <a:lnTo>
                    <a:pt x="1370938" y="0"/>
                  </a:lnTo>
                  <a:lnTo>
                    <a:pt x="1370938" y="221205"/>
                  </a:lnTo>
                  <a:lnTo>
                    <a:pt x="0" y="221205"/>
                  </a:ln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20212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60"/>
            <p:cNvSpPr txBox="1"/>
            <p:nvPr/>
          </p:nvSpPr>
          <p:spPr>
            <a:xfrm>
              <a:off x="0" y="-47625"/>
              <a:ext cx="1370938" cy="268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2" name="Google Shape;1282;p60"/>
          <p:cNvGrpSpPr/>
          <p:nvPr/>
        </p:nvGrpSpPr>
        <p:grpSpPr>
          <a:xfrm>
            <a:off x="9448843" y="3962617"/>
            <a:ext cx="6216745" cy="1219055"/>
            <a:chOff x="0" y="-47625"/>
            <a:chExt cx="1370938" cy="268830"/>
          </a:xfrm>
        </p:grpSpPr>
        <p:sp>
          <p:nvSpPr>
            <p:cNvPr id="1283" name="Google Shape;1283;p60"/>
            <p:cNvSpPr/>
            <p:nvPr/>
          </p:nvSpPr>
          <p:spPr>
            <a:xfrm>
              <a:off x="0" y="0"/>
              <a:ext cx="1370938" cy="221205"/>
            </a:xfrm>
            <a:custGeom>
              <a:rect b="b" l="l" r="r" t="t"/>
              <a:pathLst>
                <a:path extrusionOk="0" h="221205" w="1370938">
                  <a:moveTo>
                    <a:pt x="0" y="0"/>
                  </a:moveTo>
                  <a:lnTo>
                    <a:pt x="1370938" y="0"/>
                  </a:lnTo>
                  <a:lnTo>
                    <a:pt x="1370938" y="221205"/>
                  </a:lnTo>
                  <a:lnTo>
                    <a:pt x="0" y="221205"/>
                  </a:ln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20212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60"/>
            <p:cNvSpPr txBox="1"/>
            <p:nvPr/>
          </p:nvSpPr>
          <p:spPr>
            <a:xfrm>
              <a:off x="0" y="-47625"/>
              <a:ext cx="1370938" cy="268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5" name="Google Shape;1285;p60"/>
          <p:cNvGrpSpPr/>
          <p:nvPr/>
        </p:nvGrpSpPr>
        <p:grpSpPr>
          <a:xfrm>
            <a:off x="10520666" y="4934753"/>
            <a:ext cx="6216745" cy="1219055"/>
            <a:chOff x="0" y="-47625"/>
            <a:chExt cx="1370938" cy="268830"/>
          </a:xfrm>
        </p:grpSpPr>
        <p:sp>
          <p:nvSpPr>
            <p:cNvPr id="1286" name="Google Shape;1286;p60"/>
            <p:cNvSpPr/>
            <p:nvPr/>
          </p:nvSpPr>
          <p:spPr>
            <a:xfrm>
              <a:off x="0" y="0"/>
              <a:ext cx="1370938" cy="221205"/>
            </a:xfrm>
            <a:custGeom>
              <a:rect b="b" l="l" r="r" t="t"/>
              <a:pathLst>
                <a:path extrusionOk="0" h="221205" w="1370938">
                  <a:moveTo>
                    <a:pt x="0" y="0"/>
                  </a:moveTo>
                  <a:lnTo>
                    <a:pt x="1370938" y="0"/>
                  </a:lnTo>
                  <a:lnTo>
                    <a:pt x="1370938" y="221205"/>
                  </a:lnTo>
                  <a:lnTo>
                    <a:pt x="0" y="221205"/>
                  </a:ln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20212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60"/>
            <p:cNvSpPr txBox="1"/>
            <p:nvPr/>
          </p:nvSpPr>
          <p:spPr>
            <a:xfrm>
              <a:off x="0" y="-47625"/>
              <a:ext cx="1370938" cy="268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8" name="Google Shape;1288;p60"/>
          <p:cNvGrpSpPr/>
          <p:nvPr/>
        </p:nvGrpSpPr>
        <p:grpSpPr>
          <a:xfrm>
            <a:off x="9448843" y="5904284"/>
            <a:ext cx="6216745" cy="1219055"/>
            <a:chOff x="0" y="-47625"/>
            <a:chExt cx="1370938" cy="268830"/>
          </a:xfrm>
        </p:grpSpPr>
        <p:sp>
          <p:nvSpPr>
            <p:cNvPr id="1289" name="Google Shape;1289;p60"/>
            <p:cNvSpPr/>
            <p:nvPr/>
          </p:nvSpPr>
          <p:spPr>
            <a:xfrm>
              <a:off x="0" y="0"/>
              <a:ext cx="1370938" cy="221205"/>
            </a:xfrm>
            <a:custGeom>
              <a:rect b="b" l="l" r="r" t="t"/>
              <a:pathLst>
                <a:path extrusionOk="0" h="221205" w="1370938">
                  <a:moveTo>
                    <a:pt x="0" y="0"/>
                  </a:moveTo>
                  <a:lnTo>
                    <a:pt x="1370938" y="0"/>
                  </a:lnTo>
                  <a:lnTo>
                    <a:pt x="1370938" y="221205"/>
                  </a:lnTo>
                  <a:lnTo>
                    <a:pt x="0" y="221205"/>
                  </a:ln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20212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60"/>
            <p:cNvSpPr txBox="1"/>
            <p:nvPr/>
          </p:nvSpPr>
          <p:spPr>
            <a:xfrm>
              <a:off x="0" y="-47625"/>
              <a:ext cx="1370938" cy="268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1" name="Google Shape;1291;p60"/>
          <p:cNvGrpSpPr/>
          <p:nvPr/>
        </p:nvGrpSpPr>
        <p:grpSpPr>
          <a:xfrm>
            <a:off x="10520666" y="6873247"/>
            <a:ext cx="6216745" cy="1219055"/>
            <a:chOff x="0" y="-47625"/>
            <a:chExt cx="1370938" cy="268830"/>
          </a:xfrm>
        </p:grpSpPr>
        <p:sp>
          <p:nvSpPr>
            <p:cNvPr id="1292" name="Google Shape;1292;p60"/>
            <p:cNvSpPr/>
            <p:nvPr/>
          </p:nvSpPr>
          <p:spPr>
            <a:xfrm>
              <a:off x="0" y="0"/>
              <a:ext cx="1370938" cy="221205"/>
            </a:xfrm>
            <a:custGeom>
              <a:rect b="b" l="l" r="r" t="t"/>
              <a:pathLst>
                <a:path extrusionOk="0" h="221205" w="1370938">
                  <a:moveTo>
                    <a:pt x="0" y="0"/>
                  </a:moveTo>
                  <a:lnTo>
                    <a:pt x="1370938" y="0"/>
                  </a:lnTo>
                  <a:lnTo>
                    <a:pt x="1370938" y="221205"/>
                  </a:lnTo>
                  <a:lnTo>
                    <a:pt x="0" y="221205"/>
                  </a:ln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20212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60"/>
            <p:cNvSpPr txBox="1"/>
            <p:nvPr/>
          </p:nvSpPr>
          <p:spPr>
            <a:xfrm>
              <a:off x="0" y="-47625"/>
              <a:ext cx="1370938" cy="268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94" name="Google Shape;1294;p60"/>
          <p:cNvSpPr txBox="1"/>
          <p:nvPr/>
        </p:nvSpPr>
        <p:spPr>
          <a:xfrm>
            <a:off x="2850059" y="4375326"/>
            <a:ext cx="3886084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Cole um link aqui</a:t>
            </a:r>
            <a:endParaRPr/>
          </a:p>
        </p:txBody>
      </p:sp>
      <p:sp>
        <p:nvSpPr>
          <p:cNvPr id="1295" name="Google Shape;1295;p60"/>
          <p:cNvSpPr txBox="1"/>
          <p:nvPr/>
        </p:nvSpPr>
        <p:spPr>
          <a:xfrm>
            <a:off x="2026839" y="4498199"/>
            <a:ext cx="550199" cy="316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01</a:t>
            </a:r>
            <a:endParaRPr/>
          </a:p>
        </p:txBody>
      </p:sp>
      <p:sp>
        <p:nvSpPr>
          <p:cNvPr id="1296" name="Google Shape;1296;p60"/>
          <p:cNvSpPr txBox="1"/>
          <p:nvPr/>
        </p:nvSpPr>
        <p:spPr>
          <a:xfrm>
            <a:off x="3987644" y="5347463"/>
            <a:ext cx="3503994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Cole um link aqui</a:t>
            </a:r>
            <a:endParaRPr/>
          </a:p>
        </p:txBody>
      </p:sp>
      <p:sp>
        <p:nvSpPr>
          <p:cNvPr id="1297" name="Google Shape;1297;p60"/>
          <p:cNvSpPr txBox="1"/>
          <p:nvPr/>
        </p:nvSpPr>
        <p:spPr>
          <a:xfrm>
            <a:off x="3164425" y="5470335"/>
            <a:ext cx="550199" cy="316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02</a:t>
            </a:r>
            <a:endParaRPr/>
          </a:p>
        </p:txBody>
      </p:sp>
      <p:sp>
        <p:nvSpPr>
          <p:cNvPr id="1298" name="Google Shape;1298;p60"/>
          <p:cNvSpPr txBox="1"/>
          <p:nvPr/>
        </p:nvSpPr>
        <p:spPr>
          <a:xfrm>
            <a:off x="2850059" y="6316993"/>
            <a:ext cx="4106053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Cole um link aqui</a:t>
            </a:r>
            <a:endParaRPr/>
          </a:p>
        </p:txBody>
      </p:sp>
      <p:sp>
        <p:nvSpPr>
          <p:cNvPr id="1299" name="Google Shape;1299;p60"/>
          <p:cNvSpPr txBox="1"/>
          <p:nvPr/>
        </p:nvSpPr>
        <p:spPr>
          <a:xfrm>
            <a:off x="2026839" y="6439866"/>
            <a:ext cx="550199" cy="316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03</a:t>
            </a:r>
            <a:endParaRPr/>
          </a:p>
        </p:txBody>
      </p:sp>
      <p:sp>
        <p:nvSpPr>
          <p:cNvPr id="1300" name="Google Shape;1300;p60"/>
          <p:cNvSpPr txBox="1"/>
          <p:nvPr/>
        </p:nvSpPr>
        <p:spPr>
          <a:xfrm>
            <a:off x="3987644" y="7285957"/>
            <a:ext cx="3166915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Cole um link aqui</a:t>
            </a:r>
            <a:endParaRPr/>
          </a:p>
        </p:txBody>
      </p:sp>
      <p:sp>
        <p:nvSpPr>
          <p:cNvPr id="1301" name="Google Shape;1301;p60"/>
          <p:cNvSpPr txBox="1"/>
          <p:nvPr/>
        </p:nvSpPr>
        <p:spPr>
          <a:xfrm>
            <a:off x="3164425" y="7408829"/>
            <a:ext cx="550199" cy="316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04</a:t>
            </a:r>
            <a:endParaRPr/>
          </a:p>
        </p:txBody>
      </p:sp>
      <p:sp>
        <p:nvSpPr>
          <p:cNvPr id="1302" name="Google Shape;1302;p60"/>
          <p:cNvSpPr txBox="1"/>
          <p:nvPr/>
        </p:nvSpPr>
        <p:spPr>
          <a:xfrm>
            <a:off x="10740853" y="4375326"/>
            <a:ext cx="3886084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Cole um link aqui</a:t>
            </a:r>
            <a:endParaRPr/>
          </a:p>
        </p:txBody>
      </p:sp>
      <p:sp>
        <p:nvSpPr>
          <p:cNvPr id="1303" name="Google Shape;1303;p60"/>
          <p:cNvSpPr txBox="1"/>
          <p:nvPr/>
        </p:nvSpPr>
        <p:spPr>
          <a:xfrm>
            <a:off x="9922499" y="4498199"/>
            <a:ext cx="550199" cy="316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05</a:t>
            </a:r>
            <a:endParaRPr/>
          </a:p>
        </p:txBody>
      </p:sp>
      <p:sp>
        <p:nvSpPr>
          <p:cNvPr id="1304" name="Google Shape;1304;p60"/>
          <p:cNvSpPr txBox="1"/>
          <p:nvPr/>
        </p:nvSpPr>
        <p:spPr>
          <a:xfrm>
            <a:off x="11878438" y="5347463"/>
            <a:ext cx="3503994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Cole um link aqui</a:t>
            </a:r>
            <a:endParaRPr/>
          </a:p>
        </p:txBody>
      </p:sp>
      <p:sp>
        <p:nvSpPr>
          <p:cNvPr id="1305" name="Google Shape;1305;p60"/>
          <p:cNvSpPr txBox="1"/>
          <p:nvPr/>
        </p:nvSpPr>
        <p:spPr>
          <a:xfrm>
            <a:off x="11060084" y="5470335"/>
            <a:ext cx="550199" cy="316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06</a:t>
            </a:r>
            <a:endParaRPr/>
          </a:p>
        </p:txBody>
      </p:sp>
      <p:sp>
        <p:nvSpPr>
          <p:cNvPr id="1306" name="Google Shape;1306;p60"/>
          <p:cNvSpPr txBox="1"/>
          <p:nvPr/>
        </p:nvSpPr>
        <p:spPr>
          <a:xfrm>
            <a:off x="10740853" y="6316993"/>
            <a:ext cx="3886084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Cole um link aqui</a:t>
            </a:r>
            <a:endParaRPr/>
          </a:p>
        </p:txBody>
      </p:sp>
      <p:sp>
        <p:nvSpPr>
          <p:cNvPr id="1307" name="Google Shape;1307;p60"/>
          <p:cNvSpPr txBox="1"/>
          <p:nvPr/>
        </p:nvSpPr>
        <p:spPr>
          <a:xfrm>
            <a:off x="9922499" y="6439866"/>
            <a:ext cx="550199" cy="316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07</a:t>
            </a:r>
            <a:endParaRPr/>
          </a:p>
        </p:txBody>
      </p:sp>
      <p:sp>
        <p:nvSpPr>
          <p:cNvPr id="1308" name="Google Shape;1308;p60"/>
          <p:cNvSpPr txBox="1"/>
          <p:nvPr/>
        </p:nvSpPr>
        <p:spPr>
          <a:xfrm>
            <a:off x="11878438" y="7285957"/>
            <a:ext cx="3166915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Cole um link aqui</a:t>
            </a:r>
            <a:endParaRPr/>
          </a:p>
        </p:txBody>
      </p:sp>
      <p:sp>
        <p:nvSpPr>
          <p:cNvPr id="1309" name="Google Shape;1309;p60"/>
          <p:cNvSpPr txBox="1"/>
          <p:nvPr/>
        </p:nvSpPr>
        <p:spPr>
          <a:xfrm>
            <a:off x="11060084" y="7408829"/>
            <a:ext cx="550199" cy="316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08</a:t>
            </a:r>
            <a:endParaRPr/>
          </a:p>
        </p:txBody>
      </p:sp>
      <p:grpSp>
        <p:nvGrpSpPr>
          <p:cNvPr id="1310" name="Google Shape;1310;p60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1311" name="Google Shape;1311;p6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37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60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3" name="Google Shape;1313;p60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4" name="Google Shape;1314;p60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1315" name="Google Shape;1315;p60"/>
          <p:cNvSpPr txBox="1"/>
          <p:nvPr/>
        </p:nvSpPr>
        <p:spPr>
          <a:xfrm>
            <a:off x="1097057" y="1796915"/>
            <a:ext cx="6167825" cy="823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6.6 Textos modelo</a:t>
            </a:r>
            <a:endParaRPr/>
          </a:p>
        </p:txBody>
      </p:sp>
      <p:sp>
        <p:nvSpPr>
          <p:cNvPr id="1316" name="Google Shape;1316;p60"/>
          <p:cNvSpPr txBox="1"/>
          <p:nvPr/>
        </p:nvSpPr>
        <p:spPr>
          <a:xfrm>
            <a:off x="1136261" y="2705845"/>
            <a:ext cx="10742177" cy="4167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16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Cole links para seus modelos aprovados e exemplos a serem seguidos.</a:t>
            </a:r>
            <a:endParaRPr sz="2529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7" name="Google Shape;1317;p60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1318" name="Google Shape;1318;p60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  <p:transition>
    <p:wipe dir="u"/>
  </p:transition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43747"/>
        </a:solidFill>
      </p:bgPr>
    </p:bg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6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999"/>
            </a:blip>
            <a:stretch>
              <a:fillRect b="-5553" l="0" r="0" t="-555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24" name="Google Shape;1324;p61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1325" name="Google Shape;1325;p6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61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27" name="Google Shape;1327;p61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8" name="Google Shape;1328;p61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1329" name="Google Shape;1329;p61"/>
          <p:cNvSpPr txBox="1"/>
          <p:nvPr/>
        </p:nvSpPr>
        <p:spPr>
          <a:xfrm>
            <a:off x="1028700" y="3898477"/>
            <a:ext cx="12617740" cy="2680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3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2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Produtos e ofertas </a:t>
            </a:r>
            <a:r>
              <a:rPr b="1" lang="en-US" sz="10250">
                <a:solidFill>
                  <a:srgbClr val="FF265C"/>
                </a:solidFill>
                <a:latin typeface="Roboto"/>
                <a:ea typeface="Roboto"/>
                <a:cs typeface="Roboto"/>
                <a:sym typeface="Roboto"/>
              </a:rPr>
              <a:t>comerciais</a:t>
            </a:r>
            <a:endParaRPr/>
          </a:p>
        </p:txBody>
      </p:sp>
      <p:sp>
        <p:nvSpPr>
          <p:cNvPr id="1330" name="Google Shape;1330;p61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5" name="Google Shape;1335;p62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1336" name="Google Shape;1336;p6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62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8" name="Google Shape;1338;p62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9" name="Google Shape;1339;p62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1340" name="Google Shape;1340;p62"/>
          <p:cNvSpPr txBox="1"/>
          <p:nvPr/>
        </p:nvSpPr>
        <p:spPr>
          <a:xfrm>
            <a:off x="1028700" y="3447939"/>
            <a:ext cx="5612668" cy="2701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7.1 Catálogo 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de produtos &amp; serviços</a:t>
            </a:r>
            <a:endParaRPr/>
          </a:p>
        </p:txBody>
      </p:sp>
      <p:sp>
        <p:nvSpPr>
          <p:cNvPr id="1341" name="Google Shape;1341;p62"/>
          <p:cNvSpPr/>
          <p:nvPr/>
        </p:nvSpPr>
        <p:spPr>
          <a:xfrm>
            <a:off x="1097057" y="6434249"/>
            <a:ext cx="404812" cy="404812"/>
          </a:xfrm>
          <a:custGeom>
            <a:rect b="b" l="l" r="r" t="t"/>
            <a:pathLst>
              <a:path extrusionOk="0" h="404812" w="404812">
                <a:moveTo>
                  <a:pt x="0" y="0"/>
                </a:moveTo>
                <a:lnTo>
                  <a:pt x="404813" y="0"/>
                </a:lnTo>
                <a:lnTo>
                  <a:pt x="404813" y="404812"/>
                </a:lnTo>
                <a:lnTo>
                  <a:pt x="0" y="404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42" name="Google Shape;1342;p62"/>
          <p:cNvGraphicFramePr/>
          <p:nvPr/>
        </p:nvGraphicFramePr>
        <p:xfrm>
          <a:off x="7889899" y="25512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{1CF1BC00-48C3-43BC-B430-7C3D8B3CE2B8}</a:tableStyleId>
              </a:tblPr>
              <a:tblGrid>
                <a:gridCol w="2097275"/>
                <a:gridCol w="2303400"/>
                <a:gridCol w="2484375"/>
                <a:gridCol w="2484375"/>
              </a:tblGrid>
              <a:tr h="788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Produto/Serviço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Benefícios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Diferenciais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Materiais de apoio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</a:tr>
              <a:tr h="1465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Automação de marketing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Geração de leads qualificados.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Fluxos multicanal e IA aplicada.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E-book + Cases.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465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Relatórios avançados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Gestão de performance em tempo real.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Dashboards dinâmicos e exportáveis.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Template + Vídeo tutorial.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465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Suporte premium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Reduz riscos e acelera onboarding.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SLA dedicado + consultoria.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Guia de boas práticas.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43" name="Google Shape;1343;p62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1344" name="Google Shape;1344;p62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1348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9" name="Google Shape;1349;p63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1350" name="Google Shape;1350;p6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63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2" name="Google Shape;1352;p63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3" name="Google Shape;1353;p63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1354" name="Google Shape;1354;p63"/>
          <p:cNvSpPr txBox="1"/>
          <p:nvPr/>
        </p:nvSpPr>
        <p:spPr>
          <a:xfrm>
            <a:off x="1097057" y="3744272"/>
            <a:ext cx="5612668" cy="1805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7.2 Preços 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&amp; planos</a:t>
            </a:r>
            <a:endParaRPr/>
          </a:p>
        </p:txBody>
      </p:sp>
      <p:sp>
        <p:nvSpPr>
          <p:cNvPr id="1355" name="Google Shape;1355;p63"/>
          <p:cNvSpPr/>
          <p:nvPr/>
        </p:nvSpPr>
        <p:spPr>
          <a:xfrm>
            <a:off x="1097057" y="6150287"/>
            <a:ext cx="404812" cy="404812"/>
          </a:xfrm>
          <a:custGeom>
            <a:rect b="b" l="l" r="r" t="t"/>
            <a:pathLst>
              <a:path extrusionOk="0" h="404812" w="404812">
                <a:moveTo>
                  <a:pt x="0" y="0"/>
                </a:moveTo>
                <a:lnTo>
                  <a:pt x="404813" y="0"/>
                </a:lnTo>
                <a:lnTo>
                  <a:pt x="404813" y="404812"/>
                </a:lnTo>
                <a:lnTo>
                  <a:pt x="0" y="404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56" name="Google Shape;1356;p63"/>
          <p:cNvGraphicFramePr/>
          <p:nvPr/>
        </p:nvGraphicFramePr>
        <p:xfrm>
          <a:off x="7889899" y="182580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{1CF1BC00-48C3-43BC-B430-7C3D8B3CE2B8}</a:tableStyleId>
              </a:tblPr>
              <a:tblGrid>
                <a:gridCol w="2097275"/>
                <a:gridCol w="2303400"/>
                <a:gridCol w="2484375"/>
                <a:gridCol w="2484375"/>
              </a:tblGrid>
              <a:tr h="788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Plano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Preço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Inclusões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Add-ons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</a:tr>
              <a:tr h="146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Starter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R$ 500/mês.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 usuários, 1 funil.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Treinamento extra.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46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Professional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R$ 1.200/mês.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 usuários, relatórios avançados.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Suporte Premium.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46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Enterprise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Sob consulta.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Usuários ilimitados, customizações.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Consultoria estratégica.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46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Growth Pack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+30% sobre plano.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Automação + Marketing + Forecast.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API avançada.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57" name="Google Shape;1357;p63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1358" name="Google Shape;1358;p63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  <p:transition>
    <p:wipe dir="u"/>
  </p:transition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1362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3" name="Google Shape;1363;p64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1364" name="Google Shape;1364;p6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64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6" name="Google Shape;1366;p64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7" name="Google Shape;1367;p64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1368" name="Google Shape;1368;p64"/>
          <p:cNvSpPr txBox="1"/>
          <p:nvPr/>
        </p:nvSpPr>
        <p:spPr>
          <a:xfrm>
            <a:off x="1097057" y="3417038"/>
            <a:ext cx="6273912" cy="2701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7.3 Campanhas de vendas ativas &amp; incentivos</a:t>
            </a:r>
            <a:endParaRPr/>
          </a:p>
        </p:txBody>
      </p:sp>
      <p:sp>
        <p:nvSpPr>
          <p:cNvPr id="1369" name="Google Shape;1369;p64"/>
          <p:cNvSpPr/>
          <p:nvPr/>
        </p:nvSpPr>
        <p:spPr>
          <a:xfrm>
            <a:off x="1097057" y="6465149"/>
            <a:ext cx="404812" cy="404812"/>
          </a:xfrm>
          <a:custGeom>
            <a:rect b="b" l="l" r="r" t="t"/>
            <a:pathLst>
              <a:path extrusionOk="0" h="404812" w="404812">
                <a:moveTo>
                  <a:pt x="0" y="0"/>
                </a:moveTo>
                <a:lnTo>
                  <a:pt x="404813" y="0"/>
                </a:lnTo>
                <a:lnTo>
                  <a:pt x="404813" y="404813"/>
                </a:lnTo>
                <a:lnTo>
                  <a:pt x="0" y="4048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70" name="Google Shape;1370;p64"/>
          <p:cNvGraphicFramePr/>
          <p:nvPr/>
        </p:nvGraphicFramePr>
        <p:xfrm>
          <a:off x="8028039" y="266152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{1CF1BC00-48C3-43BC-B430-7C3D8B3CE2B8}</a:tableStyleId>
              </a:tblPr>
              <a:tblGrid>
                <a:gridCol w="1638050"/>
                <a:gridCol w="1799050"/>
                <a:gridCol w="1940400"/>
                <a:gridCol w="1940400"/>
                <a:gridCol w="1940400"/>
              </a:tblGrid>
              <a:tr h="848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5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Campanha</a:t>
                      </a:r>
                      <a:endParaRPr sz="1100" u="none" cap="none" strike="noStrike"/>
                    </a:p>
                  </a:txBody>
                  <a:tcPr marT="133850" marB="133850" marR="133850" marL="133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5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Período</a:t>
                      </a:r>
                      <a:endParaRPr sz="1100" u="none" cap="none" strike="noStrike"/>
                    </a:p>
                  </a:txBody>
                  <a:tcPr marT="133850" marB="133850" marR="133850" marL="133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5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Oferta/Condição</a:t>
                      </a:r>
                      <a:endParaRPr sz="1100" u="none" cap="none" strike="noStrike"/>
                    </a:p>
                  </a:txBody>
                  <a:tcPr marT="133850" marB="133850" marR="133850" marL="133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5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Meta</a:t>
                      </a:r>
                      <a:endParaRPr sz="1100" u="none" cap="none" strike="noStrike"/>
                    </a:p>
                  </a:txBody>
                  <a:tcPr marT="133850" marB="133850" marR="133850" marL="133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5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Incentivos/Spiffs</a:t>
                      </a:r>
                      <a:endParaRPr sz="1100" u="none" cap="none" strike="noStrike"/>
                    </a:p>
                  </a:txBody>
                  <a:tcPr marT="133850" marB="133850" marR="133850" marL="133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</a:tr>
              <a:tr h="1371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5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Q4 Growth Booster</a:t>
                      </a:r>
                      <a:endParaRPr sz="1100" u="none" cap="none" strike="noStrike"/>
                    </a:p>
                  </a:txBody>
                  <a:tcPr marT="133850" marB="133850" marR="133850" marL="133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Out-Dez.</a:t>
                      </a:r>
                      <a:endParaRPr sz="1100" u="none" cap="none" strike="noStrike"/>
                    </a:p>
                  </a:txBody>
                  <a:tcPr marT="133850" marB="133850" marR="133850" marL="133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15% off na 1ª anuidade.</a:t>
                      </a:r>
                      <a:endParaRPr sz="1100" u="none" cap="none" strike="noStrike"/>
                    </a:p>
                  </a:txBody>
                  <a:tcPr marT="133850" marB="133850" marR="133850" marL="133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+100 novos clientes.</a:t>
                      </a:r>
                      <a:endParaRPr sz="1100" u="none" cap="none" strike="noStrike"/>
                    </a:p>
                  </a:txBody>
                  <a:tcPr marT="133850" marB="133850" marR="133850" marL="133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Bônus em cartão presente.</a:t>
                      </a:r>
                      <a:endParaRPr sz="1100" u="none" cap="none" strike="noStrike"/>
                    </a:p>
                  </a:txBody>
                  <a:tcPr marT="133850" marB="133850" marR="133850" marL="133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371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5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Upgrade Now</a:t>
                      </a:r>
                      <a:endParaRPr sz="1100" u="none" cap="none" strike="noStrike"/>
                    </a:p>
                  </a:txBody>
                  <a:tcPr marT="133850" marB="133850" marR="133850" marL="133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Set-Out.</a:t>
                      </a:r>
                      <a:endParaRPr sz="1100" u="none" cap="none" strike="noStrike"/>
                    </a:p>
                  </a:txBody>
                  <a:tcPr marT="133850" marB="133850" marR="133850" marL="133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Upgrade sem taxa.</a:t>
                      </a:r>
                      <a:endParaRPr sz="1100" u="none" cap="none" strike="noStrike"/>
                    </a:p>
                  </a:txBody>
                  <a:tcPr marT="133850" marB="133850" marR="133850" marL="133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+50 upsells.</a:t>
                      </a:r>
                      <a:endParaRPr sz="1100" u="none" cap="none" strike="noStrike"/>
                    </a:p>
                  </a:txBody>
                  <a:tcPr marT="133850" marB="133850" marR="133850" marL="133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Viagem corporativa.</a:t>
                      </a:r>
                      <a:endParaRPr sz="1100" u="none" cap="none" strike="noStrike"/>
                    </a:p>
                  </a:txBody>
                  <a:tcPr marT="133850" marB="133850" marR="133850" marL="133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371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5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Black Friday SaaS</a:t>
                      </a:r>
                      <a:endParaRPr sz="1100" u="none" cap="none" strike="noStrike"/>
                    </a:p>
                  </a:txBody>
                  <a:tcPr marT="133850" marB="133850" marR="133850" marL="133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Nov.</a:t>
                      </a:r>
                      <a:endParaRPr sz="1100" u="none" cap="none" strike="noStrike"/>
                    </a:p>
                  </a:txBody>
                  <a:tcPr marT="133850" marB="133850" marR="133850" marL="133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-30% em contratos anuais.</a:t>
                      </a:r>
                      <a:endParaRPr sz="1100" u="none" cap="none" strike="noStrike"/>
                    </a:p>
                  </a:txBody>
                  <a:tcPr marT="133850" marB="133850" marR="133850" marL="133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+200 vendas.</a:t>
                      </a:r>
                      <a:endParaRPr sz="1100" u="none" cap="none" strike="noStrike"/>
                    </a:p>
                  </a:txBody>
                  <a:tcPr marT="133850" marB="133850" marR="133850" marL="133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Comissões extras.</a:t>
                      </a:r>
                      <a:endParaRPr sz="1100" u="none" cap="none" strike="noStrike"/>
                    </a:p>
                  </a:txBody>
                  <a:tcPr marT="133850" marB="133850" marR="133850" marL="133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71" name="Google Shape;1371;p64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1372" name="Google Shape;1372;p64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  <p:transition>
    <p:wipe dir="u"/>
  </p:transition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265C"/>
        </a:solidFill>
      </p:bgPr>
    </p:bg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7" name="Google Shape;1377;p65"/>
          <p:cNvGrpSpPr/>
          <p:nvPr/>
        </p:nvGrpSpPr>
        <p:grpSpPr>
          <a:xfrm>
            <a:off x="1550589" y="3962617"/>
            <a:ext cx="6216745" cy="1219055"/>
            <a:chOff x="0" y="-47625"/>
            <a:chExt cx="1370938" cy="268830"/>
          </a:xfrm>
        </p:grpSpPr>
        <p:sp>
          <p:nvSpPr>
            <p:cNvPr id="1378" name="Google Shape;1378;p65"/>
            <p:cNvSpPr/>
            <p:nvPr/>
          </p:nvSpPr>
          <p:spPr>
            <a:xfrm>
              <a:off x="0" y="0"/>
              <a:ext cx="1370938" cy="221205"/>
            </a:xfrm>
            <a:custGeom>
              <a:rect b="b" l="l" r="r" t="t"/>
              <a:pathLst>
                <a:path extrusionOk="0" h="221205" w="1370938">
                  <a:moveTo>
                    <a:pt x="0" y="0"/>
                  </a:moveTo>
                  <a:lnTo>
                    <a:pt x="1370938" y="0"/>
                  </a:lnTo>
                  <a:lnTo>
                    <a:pt x="1370938" y="221205"/>
                  </a:lnTo>
                  <a:lnTo>
                    <a:pt x="0" y="221205"/>
                  </a:ln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20212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65"/>
            <p:cNvSpPr txBox="1"/>
            <p:nvPr/>
          </p:nvSpPr>
          <p:spPr>
            <a:xfrm>
              <a:off x="0" y="-47625"/>
              <a:ext cx="1370938" cy="268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0" name="Google Shape;1380;p65"/>
          <p:cNvGrpSpPr/>
          <p:nvPr/>
        </p:nvGrpSpPr>
        <p:grpSpPr>
          <a:xfrm>
            <a:off x="2622412" y="4934753"/>
            <a:ext cx="6216745" cy="1219055"/>
            <a:chOff x="0" y="-47625"/>
            <a:chExt cx="1370938" cy="268830"/>
          </a:xfrm>
        </p:grpSpPr>
        <p:sp>
          <p:nvSpPr>
            <p:cNvPr id="1381" name="Google Shape;1381;p65"/>
            <p:cNvSpPr/>
            <p:nvPr/>
          </p:nvSpPr>
          <p:spPr>
            <a:xfrm>
              <a:off x="0" y="0"/>
              <a:ext cx="1370938" cy="221205"/>
            </a:xfrm>
            <a:custGeom>
              <a:rect b="b" l="l" r="r" t="t"/>
              <a:pathLst>
                <a:path extrusionOk="0" h="221205" w="1370938">
                  <a:moveTo>
                    <a:pt x="0" y="0"/>
                  </a:moveTo>
                  <a:lnTo>
                    <a:pt x="1370938" y="0"/>
                  </a:lnTo>
                  <a:lnTo>
                    <a:pt x="1370938" y="221205"/>
                  </a:lnTo>
                  <a:lnTo>
                    <a:pt x="0" y="221205"/>
                  </a:ln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20212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65"/>
            <p:cNvSpPr txBox="1"/>
            <p:nvPr/>
          </p:nvSpPr>
          <p:spPr>
            <a:xfrm>
              <a:off x="0" y="-47625"/>
              <a:ext cx="1370938" cy="268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3" name="Google Shape;1383;p65"/>
          <p:cNvGrpSpPr/>
          <p:nvPr/>
        </p:nvGrpSpPr>
        <p:grpSpPr>
          <a:xfrm>
            <a:off x="1550589" y="5904284"/>
            <a:ext cx="6216745" cy="1219055"/>
            <a:chOff x="0" y="-47625"/>
            <a:chExt cx="1370938" cy="268830"/>
          </a:xfrm>
        </p:grpSpPr>
        <p:sp>
          <p:nvSpPr>
            <p:cNvPr id="1384" name="Google Shape;1384;p65"/>
            <p:cNvSpPr/>
            <p:nvPr/>
          </p:nvSpPr>
          <p:spPr>
            <a:xfrm>
              <a:off x="0" y="0"/>
              <a:ext cx="1370938" cy="221205"/>
            </a:xfrm>
            <a:custGeom>
              <a:rect b="b" l="l" r="r" t="t"/>
              <a:pathLst>
                <a:path extrusionOk="0" h="221205" w="1370938">
                  <a:moveTo>
                    <a:pt x="0" y="0"/>
                  </a:moveTo>
                  <a:lnTo>
                    <a:pt x="1370938" y="0"/>
                  </a:lnTo>
                  <a:lnTo>
                    <a:pt x="1370938" y="221205"/>
                  </a:lnTo>
                  <a:lnTo>
                    <a:pt x="0" y="221205"/>
                  </a:ln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20212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65"/>
            <p:cNvSpPr txBox="1"/>
            <p:nvPr/>
          </p:nvSpPr>
          <p:spPr>
            <a:xfrm>
              <a:off x="0" y="-47625"/>
              <a:ext cx="1370938" cy="268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6" name="Google Shape;1386;p65"/>
          <p:cNvGrpSpPr/>
          <p:nvPr/>
        </p:nvGrpSpPr>
        <p:grpSpPr>
          <a:xfrm>
            <a:off x="2622412" y="6873247"/>
            <a:ext cx="6216745" cy="1219055"/>
            <a:chOff x="0" y="-47625"/>
            <a:chExt cx="1370938" cy="268830"/>
          </a:xfrm>
        </p:grpSpPr>
        <p:sp>
          <p:nvSpPr>
            <p:cNvPr id="1387" name="Google Shape;1387;p65"/>
            <p:cNvSpPr/>
            <p:nvPr/>
          </p:nvSpPr>
          <p:spPr>
            <a:xfrm>
              <a:off x="0" y="0"/>
              <a:ext cx="1370938" cy="221205"/>
            </a:xfrm>
            <a:custGeom>
              <a:rect b="b" l="l" r="r" t="t"/>
              <a:pathLst>
                <a:path extrusionOk="0" h="221205" w="1370938">
                  <a:moveTo>
                    <a:pt x="0" y="0"/>
                  </a:moveTo>
                  <a:lnTo>
                    <a:pt x="1370938" y="0"/>
                  </a:lnTo>
                  <a:lnTo>
                    <a:pt x="1370938" y="221205"/>
                  </a:lnTo>
                  <a:lnTo>
                    <a:pt x="0" y="221205"/>
                  </a:ln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20212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65"/>
            <p:cNvSpPr txBox="1"/>
            <p:nvPr/>
          </p:nvSpPr>
          <p:spPr>
            <a:xfrm>
              <a:off x="0" y="-47625"/>
              <a:ext cx="1370938" cy="268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9" name="Google Shape;1389;p65"/>
          <p:cNvGrpSpPr/>
          <p:nvPr/>
        </p:nvGrpSpPr>
        <p:grpSpPr>
          <a:xfrm>
            <a:off x="9448843" y="3962617"/>
            <a:ext cx="6216745" cy="1219055"/>
            <a:chOff x="0" y="-47625"/>
            <a:chExt cx="1370938" cy="268830"/>
          </a:xfrm>
        </p:grpSpPr>
        <p:sp>
          <p:nvSpPr>
            <p:cNvPr id="1390" name="Google Shape;1390;p65"/>
            <p:cNvSpPr/>
            <p:nvPr/>
          </p:nvSpPr>
          <p:spPr>
            <a:xfrm>
              <a:off x="0" y="0"/>
              <a:ext cx="1370938" cy="221205"/>
            </a:xfrm>
            <a:custGeom>
              <a:rect b="b" l="l" r="r" t="t"/>
              <a:pathLst>
                <a:path extrusionOk="0" h="221205" w="1370938">
                  <a:moveTo>
                    <a:pt x="0" y="0"/>
                  </a:moveTo>
                  <a:lnTo>
                    <a:pt x="1370938" y="0"/>
                  </a:lnTo>
                  <a:lnTo>
                    <a:pt x="1370938" y="221205"/>
                  </a:lnTo>
                  <a:lnTo>
                    <a:pt x="0" y="221205"/>
                  </a:ln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20212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65"/>
            <p:cNvSpPr txBox="1"/>
            <p:nvPr/>
          </p:nvSpPr>
          <p:spPr>
            <a:xfrm>
              <a:off x="0" y="-47625"/>
              <a:ext cx="1370938" cy="268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2" name="Google Shape;1392;p65"/>
          <p:cNvGrpSpPr/>
          <p:nvPr/>
        </p:nvGrpSpPr>
        <p:grpSpPr>
          <a:xfrm>
            <a:off x="10520666" y="4934753"/>
            <a:ext cx="6216745" cy="1219055"/>
            <a:chOff x="0" y="-47625"/>
            <a:chExt cx="1370938" cy="268830"/>
          </a:xfrm>
        </p:grpSpPr>
        <p:sp>
          <p:nvSpPr>
            <p:cNvPr id="1393" name="Google Shape;1393;p65"/>
            <p:cNvSpPr/>
            <p:nvPr/>
          </p:nvSpPr>
          <p:spPr>
            <a:xfrm>
              <a:off x="0" y="0"/>
              <a:ext cx="1370938" cy="221205"/>
            </a:xfrm>
            <a:custGeom>
              <a:rect b="b" l="l" r="r" t="t"/>
              <a:pathLst>
                <a:path extrusionOk="0" h="221205" w="1370938">
                  <a:moveTo>
                    <a:pt x="0" y="0"/>
                  </a:moveTo>
                  <a:lnTo>
                    <a:pt x="1370938" y="0"/>
                  </a:lnTo>
                  <a:lnTo>
                    <a:pt x="1370938" y="221205"/>
                  </a:lnTo>
                  <a:lnTo>
                    <a:pt x="0" y="221205"/>
                  </a:ln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20212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65"/>
            <p:cNvSpPr txBox="1"/>
            <p:nvPr/>
          </p:nvSpPr>
          <p:spPr>
            <a:xfrm>
              <a:off x="0" y="-47625"/>
              <a:ext cx="1370938" cy="268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5" name="Google Shape;1395;p65"/>
          <p:cNvGrpSpPr/>
          <p:nvPr/>
        </p:nvGrpSpPr>
        <p:grpSpPr>
          <a:xfrm>
            <a:off x="9448843" y="5904284"/>
            <a:ext cx="6216745" cy="1219055"/>
            <a:chOff x="0" y="-47625"/>
            <a:chExt cx="1370938" cy="268830"/>
          </a:xfrm>
        </p:grpSpPr>
        <p:sp>
          <p:nvSpPr>
            <p:cNvPr id="1396" name="Google Shape;1396;p65"/>
            <p:cNvSpPr/>
            <p:nvPr/>
          </p:nvSpPr>
          <p:spPr>
            <a:xfrm>
              <a:off x="0" y="0"/>
              <a:ext cx="1370938" cy="221205"/>
            </a:xfrm>
            <a:custGeom>
              <a:rect b="b" l="l" r="r" t="t"/>
              <a:pathLst>
                <a:path extrusionOk="0" h="221205" w="1370938">
                  <a:moveTo>
                    <a:pt x="0" y="0"/>
                  </a:moveTo>
                  <a:lnTo>
                    <a:pt x="1370938" y="0"/>
                  </a:lnTo>
                  <a:lnTo>
                    <a:pt x="1370938" y="221205"/>
                  </a:lnTo>
                  <a:lnTo>
                    <a:pt x="0" y="221205"/>
                  </a:ln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20212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65"/>
            <p:cNvSpPr txBox="1"/>
            <p:nvPr/>
          </p:nvSpPr>
          <p:spPr>
            <a:xfrm>
              <a:off x="0" y="-47625"/>
              <a:ext cx="1370938" cy="268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8" name="Google Shape;1398;p65"/>
          <p:cNvGrpSpPr/>
          <p:nvPr/>
        </p:nvGrpSpPr>
        <p:grpSpPr>
          <a:xfrm>
            <a:off x="10520666" y="6873247"/>
            <a:ext cx="6216745" cy="1219055"/>
            <a:chOff x="0" y="-47625"/>
            <a:chExt cx="1370938" cy="268830"/>
          </a:xfrm>
        </p:grpSpPr>
        <p:sp>
          <p:nvSpPr>
            <p:cNvPr id="1399" name="Google Shape;1399;p65"/>
            <p:cNvSpPr/>
            <p:nvPr/>
          </p:nvSpPr>
          <p:spPr>
            <a:xfrm>
              <a:off x="0" y="0"/>
              <a:ext cx="1370938" cy="221205"/>
            </a:xfrm>
            <a:custGeom>
              <a:rect b="b" l="l" r="r" t="t"/>
              <a:pathLst>
                <a:path extrusionOk="0" h="221205" w="1370938">
                  <a:moveTo>
                    <a:pt x="0" y="0"/>
                  </a:moveTo>
                  <a:lnTo>
                    <a:pt x="1370938" y="0"/>
                  </a:lnTo>
                  <a:lnTo>
                    <a:pt x="1370938" y="221205"/>
                  </a:lnTo>
                  <a:lnTo>
                    <a:pt x="0" y="221205"/>
                  </a:ln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20212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65"/>
            <p:cNvSpPr txBox="1"/>
            <p:nvPr/>
          </p:nvSpPr>
          <p:spPr>
            <a:xfrm>
              <a:off x="0" y="-47625"/>
              <a:ext cx="1370938" cy="268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1" name="Google Shape;1401;p65"/>
          <p:cNvSpPr txBox="1"/>
          <p:nvPr/>
        </p:nvSpPr>
        <p:spPr>
          <a:xfrm>
            <a:off x="2850059" y="4375326"/>
            <a:ext cx="3886084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Cole um link aqui</a:t>
            </a:r>
            <a:endParaRPr/>
          </a:p>
        </p:txBody>
      </p:sp>
      <p:sp>
        <p:nvSpPr>
          <p:cNvPr id="1402" name="Google Shape;1402;p65"/>
          <p:cNvSpPr txBox="1"/>
          <p:nvPr/>
        </p:nvSpPr>
        <p:spPr>
          <a:xfrm>
            <a:off x="2026839" y="4498199"/>
            <a:ext cx="550199" cy="316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01</a:t>
            </a:r>
            <a:endParaRPr/>
          </a:p>
        </p:txBody>
      </p:sp>
      <p:sp>
        <p:nvSpPr>
          <p:cNvPr id="1403" name="Google Shape;1403;p65"/>
          <p:cNvSpPr txBox="1"/>
          <p:nvPr/>
        </p:nvSpPr>
        <p:spPr>
          <a:xfrm>
            <a:off x="3987644" y="5347463"/>
            <a:ext cx="3503994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Cole um link aqui</a:t>
            </a:r>
            <a:endParaRPr/>
          </a:p>
        </p:txBody>
      </p:sp>
      <p:sp>
        <p:nvSpPr>
          <p:cNvPr id="1404" name="Google Shape;1404;p65"/>
          <p:cNvSpPr txBox="1"/>
          <p:nvPr/>
        </p:nvSpPr>
        <p:spPr>
          <a:xfrm>
            <a:off x="3164425" y="5470335"/>
            <a:ext cx="550199" cy="316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02</a:t>
            </a:r>
            <a:endParaRPr/>
          </a:p>
        </p:txBody>
      </p:sp>
      <p:sp>
        <p:nvSpPr>
          <p:cNvPr id="1405" name="Google Shape;1405;p65"/>
          <p:cNvSpPr txBox="1"/>
          <p:nvPr/>
        </p:nvSpPr>
        <p:spPr>
          <a:xfrm>
            <a:off x="2850059" y="6316993"/>
            <a:ext cx="4106053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Cole um link aqui</a:t>
            </a:r>
            <a:endParaRPr/>
          </a:p>
        </p:txBody>
      </p:sp>
      <p:sp>
        <p:nvSpPr>
          <p:cNvPr id="1406" name="Google Shape;1406;p65"/>
          <p:cNvSpPr txBox="1"/>
          <p:nvPr/>
        </p:nvSpPr>
        <p:spPr>
          <a:xfrm>
            <a:off x="2026839" y="6439866"/>
            <a:ext cx="550199" cy="316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03</a:t>
            </a:r>
            <a:endParaRPr/>
          </a:p>
        </p:txBody>
      </p:sp>
      <p:sp>
        <p:nvSpPr>
          <p:cNvPr id="1407" name="Google Shape;1407;p65"/>
          <p:cNvSpPr txBox="1"/>
          <p:nvPr/>
        </p:nvSpPr>
        <p:spPr>
          <a:xfrm>
            <a:off x="3987644" y="7285957"/>
            <a:ext cx="3166915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Cole um link aqui</a:t>
            </a:r>
            <a:endParaRPr/>
          </a:p>
        </p:txBody>
      </p:sp>
      <p:sp>
        <p:nvSpPr>
          <p:cNvPr id="1408" name="Google Shape;1408;p65"/>
          <p:cNvSpPr txBox="1"/>
          <p:nvPr/>
        </p:nvSpPr>
        <p:spPr>
          <a:xfrm>
            <a:off x="3164425" y="7408829"/>
            <a:ext cx="550199" cy="316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04</a:t>
            </a:r>
            <a:endParaRPr/>
          </a:p>
        </p:txBody>
      </p:sp>
      <p:sp>
        <p:nvSpPr>
          <p:cNvPr id="1409" name="Google Shape;1409;p65"/>
          <p:cNvSpPr txBox="1"/>
          <p:nvPr/>
        </p:nvSpPr>
        <p:spPr>
          <a:xfrm>
            <a:off x="10740853" y="4375326"/>
            <a:ext cx="3886084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Cole um link aqui</a:t>
            </a:r>
            <a:endParaRPr/>
          </a:p>
        </p:txBody>
      </p:sp>
      <p:sp>
        <p:nvSpPr>
          <p:cNvPr id="1410" name="Google Shape;1410;p65"/>
          <p:cNvSpPr txBox="1"/>
          <p:nvPr/>
        </p:nvSpPr>
        <p:spPr>
          <a:xfrm>
            <a:off x="9922499" y="4498199"/>
            <a:ext cx="550199" cy="316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05</a:t>
            </a:r>
            <a:endParaRPr/>
          </a:p>
        </p:txBody>
      </p:sp>
      <p:sp>
        <p:nvSpPr>
          <p:cNvPr id="1411" name="Google Shape;1411;p65"/>
          <p:cNvSpPr txBox="1"/>
          <p:nvPr/>
        </p:nvSpPr>
        <p:spPr>
          <a:xfrm>
            <a:off x="11878438" y="5347463"/>
            <a:ext cx="3503994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Cole um link aqui</a:t>
            </a:r>
            <a:endParaRPr/>
          </a:p>
        </p:txBody>
      </p:sp>
      <p:sp>
        <p:nvSpPr>
          <p:cNvPr id="1412" name="Google Shape;1412;p65"/>
          <p:cNvSpPr txBox="1"/>
          <p:nvPr/>
        </p:nvSpPr>
        <p:spPr>
          <a:xfrm>
            <a:off x="11060084" y="5470335"/>
            <a:ext cx="550199" cy="316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06</a:t>
            </a:r>
            <a:endParaRPr/>
          </a:p>
        </p:txBody>
      </p:sp>
      <p:sp>
        <p:nvSpPr>
          <p:cNvPr id="1413" name="Google Shape;1413;p65"/>
          <p:cNvSpPr txBox="1"/>
          <p:nvPr/>
        </p:nvSpPr>
        <p:spPr>
          <a:xfrm>
            <a:off x="10740853" y="6316993"/>
            <a:ext cx="3886084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Cole um link aqui</a:t>
            </a:r>
            <a:endParaRPr/>
          </a:p>
        </p:txBody>
      </p:sp>
      <p:sp>
        <p:nvSpPr>
          <p:cNvPr id="1414" name="Google Shape;1414;p65"/>
          <p:cNvSpPr txBox="1"/>
          <p:nvPr/>
        </p:nvSpPr>
        <p:spPr>
          <a:xfrm>
            <a:off x="9922499" y="6439866"/>
            <a:ext cx="550199" cy="316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07</a:t>
            </a:r>
            <a:endParaRPr/>
          </a:p>
        </p:txBody>
      </p:sp>
      <p:sp>
        <p:nvSpPr>
          <p:cNvPr id="1415" name="Google Shape;1415;p65"/>
          <p:cNvSpPr txBox="1"/>
          <p:nvPr/>
        </p:nvSpPr>
        <p:spPr>
          <a:xfrm>
            <a:off x="11878438" y="7285957"/>
            <a:ext cx="3166915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Cole um link aqui</a:t>
            </a:r>
            <a:endParaRPr/>
          </a:p>
        </p:txBody>
      </p:sp>
      <p:sp>
        <p:nvSpPr>
          <p:cNvPr id="1416" name="Google Shape;1416;p65"/>
          <p:cNvSpPr txBox="1"/>
          <p:nvPr/>
        </p:nvSpPr>
        <p:spPr>
          <a:xfrm>
            <a:off x="11060084" y="7408829"/>
            <a:ext cx="550199" cy="316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08</a:t>
            </a:r>
            <a:endParaRPr/>
          </a:p>
        </p:txBody>
      </p:sp>
      <p:grpSp>
        <p:nvGrpSpPr>
          <p:cNvPr id="1417" name="Google Shape;1417;p65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1418" name="Google Shape;1418;p6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37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65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0" name="Google Shape;1420;p65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1" name="Google Shape;1421;p65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1422" name="Google Shape;1422;p65"/>
          <p:cNvSpPr txBox="1"/>
          <p:nvPr/>
        </p:nvSpPr>
        <p:spPr>
          <a:xfrm>
            <a:off x="1097057" y="1796915"/>
            <a:ext cx="11165597" cy="823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7.4 Propostas modelo</a:t>
            </a:r>
            <a:endParaRPr/>
          </a:p>
        </p:txBody>
      </p:sp>
      <p:sp>
        <p:nvSpPr>
          <p:cNvPr id="1423" name="Google Shape;1423;p65"/>
          <p:cNvSpPr txBox="1"/>
          <p:nvPr/>
        </p:nvSpPr>
        <p:spPr>
          <a:xfrm>
            <a:off x="1136261" y="2705845"/>
            <a:ext cx="10742177" cy="4167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16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Links para templates editáveis, cláusulas padrão, checklist jurídico.</a:t>
            </a:r>
            <a:endParaRPr/>
          </a:p>
        </p:txBody>
      </p:sp>
      <p:sp>
        <p:nvSpPr>
          <p:cNvPr id="1424" name="Google Shape;1424;p65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1425" name="Google Shape;1425;p65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  <p:transition>
    <p:wipe dir="u"/>
  </p:transition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1429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0" name="Google Shape;1430;p66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1431" name="Google Shape;1431;p6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66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33" name="Google Shape;1433;p66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4" name="Google Shape;1434;p66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1435" name="Google Shape;1435;p66"/>
          <p:cNvSpPr txBox="1"/>
          <p:nvPr/>
        </p:nvSpPr>
        <p:spPr>
          <a:xfrm>
            <a:off x="1097057" y="2410730"/>
            <a:ext cx="5612668" cy="1805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7.5 Battlecards de concorrência</a:t>
            </a:r>
            <a:endParaRPr b="1" sz="6000">
              <a:solidFill>
                <a:srgbClr val="24374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6" name="Google Shape;1436;p66"/>
          <p:cNvSpPr/>
          <p:nvPr/>
        </p:nvSpPr>
        <p:spPr>
          <a:xfrm>
            <a:off x="1097057" y="4816745"/>
            <a:ext cx="404812" cy="404812"/>
          </a:xfrm>
          <a:custGeom>
            <a:rect b="b" l="l" r="r" t="t"/>
            <a:pathLst>
              <a:path extrusionOk="0" h="404812" w="404812">
                <a:moveTo>
                  <a:pt x="0" y="0"/>
                </a:moveTo>
                <a:lnTo>
                  <a:pt x="404813" y="0"/>
                </a:lnTo>
                <a:lnTo>
                  <a:pt x="404813" y="404813"/>
                </a:lnTo>
                <a:lnTo>
                  <a:pt x="0" y="4048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37" name="Google Shape;1437;p66"/>
          <p:cNvGraphicFramePr/>
          <p:nvPr/>
        </p:nvGraphicFramePr>
        <p:xfrm>
          <a:off x="7889899" y="249443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{1CF1BC00-48C3-43BC-B430-7C3D8B3CE2B8}</a:tableStyleId>
              </a:tblPr>
              <a:tblGrid>
                <a:gridCol w="2097275"/>
                <a:gridCol w="2303400"/>
                <a:gridCol w="2484375"/>
                <a:gridCol w="2484375"/>
              </a:tblGrid>
              <a:tr h="902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Concorrente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Pontos fortes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Armadilhas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Como vencer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</a:tr>
              <a:tr h="1465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Growth Mídia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Boa presença em anúncios pagos e cases de performance.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Forte dependência de mídia paga, pouco foco em inbound.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Mostrar expertise em estratégias orgânicas e funil completo.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465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Agência Impacta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Equipe criativa reconhecida, design diferenciado.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Falta de profundidade em métricas e BI.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Reforçar uso de dados, relatórios em tempo real e ROI.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465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Click360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Atendimento ágil e pacotes acessíveis para PMEs.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Serviços genéricos, baixa personalização.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Destacar personalização, consultoria dedicada e integração multicanal.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438" name="Google Shape;1438;p66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1439" name="Google Shape;1439;p66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  <p:sp>
        <p:nvSpPr>
          <p:cNvPr id="1440" name="Google Shape;1440;p66"/>
          <p:cNvSpPr txBox="1"/>
          <p:nvPr/>
        </p:nvSpPr>
        <p:spPr>
          <a:xfrm>
            <a:off x="1097057" y="5611593"/>
            <a:ext cx="5878930" cy="22121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16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Crie fichas com informações dos principais concorrentes: pontos fortes, pontos fracos, preços, diferenciais e os melhores argumentos para usar quando seu produto for comparado com eles.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43747"/>
        </a:solidFill>
      </p:bgPr>
    </p:bg>
    <p:spTree>
      <p:nvGrpSpPr>
        <p:cNvPr id="1444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67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999"/>
            </a:blip>
            <a:stretch>
              <a:fillRect b="-5553" l="0" r="0" t="-555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46" name="Google Shape;1446;p67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1447" name="Google Shape;1447;p6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67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9" name="Google Shape;1449;p67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0" name="Google Shape;1450;p67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1451" name="Google Shape;1451;p67"/>
          <p:cNvSpPr txBox="1"/>
          <p:nvPr/>
        </p:nvSpPr>
        <p:spPr>
          <a:xfrm>
            <a:off x="1028700" y="3246014"/>
            <a:ext cx="12617740" cy="39854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3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2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RevOps </a:t>
            </a:r>
            <a:endParaRPr/>
          </a:p>
          <a:p>
            <a:pPr indent="0" lvl="0" marL="0" marR="0" rtl="0" algn="l">
              <a:lnSpc>
                <a:spcPct val="1003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2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Cadência de gestão, </a:t>
            </a:r>
            <a:r>
              <a:rPr b="1" lang="en-US" sz="10250">
                <a:solidFill>
                  <a:srgbClr val="FF265C"/>
                </a:solidFill>
                <a:latin typeface="Roboto"/>
                <a:ea typeface="Roboto"/>
                <a:cs typeface="Roboto"/>
                <a:sym typeface="Roboto"/>
              </a:rPr>
              <a:t>forecast e clinics</a:t>
            </a:r>
            <a:endParaRPr b="1" sz="10250">
              <a:solidFill>
                <a:srgbClr val="FF265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2" name="Google Shape;1452;p67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</p:spTree>
  </p:cSld>
  <p:clrMapOvr>
    <a:masterClrMapping/>
  </p:clrMapOvr>
  <p:transition>
    <p:wipe dir="u"/>
  </p:transition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43747"/>
        </a:solidFill>
      </p:bgPr>
    </p:bg>
    <p:spTree>
      <p:nvGrpSpPr>
        <p:cNvPr id="1456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7" name="Google Shape;1457;p68"/>
          <p:cNvGraphicFramePr/>
          <p:nvPr/>
        </p:nvGraphicFramePr>
        <p:xfrm>
          <a:off x="1097057" y="324884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{1CF1BC00-48C3-43BC-B430-7C3D8B3CE2B8}</a:tableStyleId>
              </a:tblPr>
              <a:tblGrid>
                <a:gridCol w="2023475"/>
                <a:gridCol w="2222350"/>
                <a:gridCol w="2396950"/>
                <a:gridCol w="2396950"/>
                <a:gridCol w="2396950"/>
                <a:gridCol w="2396950"/>
                <a:gridCol w="2396950"/>
              </a:tblGrid>
              <a:tr h="1032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Ritual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Frequência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Duração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Objetivo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Entradas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Saídas/decisões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Participantes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</a:tr>
              <a:tr h="971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3747"/>
                        </a:buClr>
                        <a:buSzPts val="1800"/>
                        <a:buFont typeface="Roboto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Daily</a:t>
                      </a:r>
                      <a:endParaRPr b="1" sz="1800" u="none" cap="none" strike="noStrike">
                        <a:solidFill>
                          <a:srgbClr val="24374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Diário.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 min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Acompanhar pipeline e remover bloqueios.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Pipeline CRM, métricas do dia.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Ações corretivas rápidas.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SDR, BDR, AEs.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32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3747"/>
                        </a:buClr>
                        <a:buSzPts val="1800"/>
                        <a:buFont typeface="Roboto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Weekly</a:t>
                      </a:r>
                      <a:endParaRPr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Semanal.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45 min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Revisar negociações ativas.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Pipeline, forecast atualizado.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Priorização de oportunidades.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AEs, Gerente de Vendas.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51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Monthly Review</a:t>
                      </a:r>
                      <a:endParaRPr b="1" sz="1800" u="none" cap="none" strike="noStrike">
                        <a:solidFill>
                          <a:srgbClr val="24374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Mensal.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90 min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Avaliar performance 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 ajustes.</a:t>
                      </a:r>
                      <a:endParaRPr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Indicadores, previsão de vendas e campanhas.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Plano de ação mensal.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Liderança + Marketing.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49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Reuniões Estratégicas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Quinzenal.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60 min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Analisar negociações estratégicas.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Negociações em risco + estratégia.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Plano de fechamento para cada negociação.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AE, Farmer, Gestor.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1458" name="Google Shape;1458;p68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1459" name="Google Shape;1459;p6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68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1" name="Google Shape;1461;p68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2" name="Google Shape;1462;p68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1463" name="Google Shape;1463;p68"/>
          <p:cNvSpPr txBox="1"/>
          <p:nvPr/>
        </p:nvSpPr>
        <p:spPr>
          <a:xfrm>
            <a:off x="1097057" y="1796915"/>
            <a:ext cx="8920444" cy="823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8.1 Tabela mestre de rituais</a:t>
            </a:r>
            <a:endParaRPr/>
          </a:p>
        </p:txBody>
      </p:sp>
      <p:sp>
        <p:nvSpPr>
          <p:cNvPr id="1464" name="Google Shape;1464;p68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1465" name="Google Shape;1465;p68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43747"/>
        </a:solidFill>
      </p:bgPr>
    </p:bg>
    <p:spTree>
      <p:nvGrpSpPr>
        <p:cNvPr id="1469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0" name="Google Shape;1470;p69"/>
          <p:cNvGraphicFramePr/>
          <p:nvPr/>
        </p:nvGraphicFramePr>
        <p:xfrm>
          <a:off x="7556753" y="2247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{1CF1BC00-48C3-43BC-B430-7C3D8B3CE2B8}</a:tableStyleId>
              </a:tblPr>
              <a:tblGrid>
                <a:gridCol w="3236800"/>
                <a:gridCol w="1343975"/>
                <a:gridCol w="1222900"/>
                <a:gridCol w="1357350"/>
                <a:gridCol w="2541525"/>
              </a:tblGrid>
              <a:tr h="511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81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Indicador</a:t>
                      </a:r>
                      <a:endParaRPr sz="1600" u="none" cap="none" strike="noStrike"/>
                    </a:p>
                  </a:txBody>
                  <a:tcPr marT="127900" marB="127900" marR="127900" marL="127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81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Meta</a:t>
                      </a:r>
                      <a:endParaRPr sz="1600" u="none" cap="none" strike="noStrike"/>
                    </a:p>
                  </a:txBody>
                  <a:tcPr marT="127900" marB="127900" marR="127900" marL="127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81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Atual</a:t>
                      </a:r>
                      <a:endParaRPr sz="1600" u="none" cap="none" strike="noStrike"/>
                    </a:p>
                  </a:txBody>
                  <a:tcPr marT="127900" marB="127900" marR="127900" marL="127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81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Variação</a:t>
                      </a:r>
                      <a:endParaRPr sz="1600" u="none" cap="none" strike="noStrike"/>
                    </a:p>
                  </a:txBody>
                  <a:tcPr marT="127900" marB="127900" marR="127900" marL="127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81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Observações</a:t>
                      </a:r>
                      <a:endParaRPr sz="1600" u="none" cap="none" strike="noStrike"/>
                    </a:p>
                  </a:txBody>
                  <a:tcPr marT="127900" marB="127900" marR="127900" marL="127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</a:tr>
              <a:tr h="722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81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Atividades (lig./emails)</a:t>
                      </a:r>
                      <a:endParaRPr sz="1600" u="none" cap="none" strike="noStrike"/>
                    </a:p>
                  </a:txBody>
                  <a:tcPr marT="127900" marB="127900" marR="127900" marL="127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392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150/sem</a:t>
                      </a:r>
                      <a:endParaRPr sz="1300" u="none" cap="none" strike="noStrike"/>
                    </a:p>
                  </a:txBody>
                  <a:tcPr marT="127900" marB="127900" marR="127900" marL="127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392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120</a:t>
                      </a:r>
                      <a:endParaRPr sz="1300" u="none" cap="none" strike="noStrike"/>
                    </a:p>
                  </a:txBody>
                  <a:tcPr marT="127900" marB="127900" marR="127900" marL="127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392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-20%</a:t>
                      </a:r>
                      <a:endParaRPr sz="1300" u="none" cap="none" strike="noStrike"/>
                    </a:p>
                  </a:txBody>
                  <a:tcPr marT="127900" marB="127900" marR="127900" marL="127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392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Baixa prospecção.</a:t>
                      </a:r>
                      <a:endParaRPr sz="1300" u="none" cap="none" strike="noStrike"/>
                    </a:p>
                  </a:txBody>
                  <a:tcPr marT="127900" marB="127900" marR="127900" marL="127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22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81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Conversões por etapa</a:t>
                      </a:r>
                      <a:endParaRPr sz="1600" u="none" cap="none" strike="noStrike"/>
                    </a:p>
                  </a:txBody>
                  <a:tcPr marT="127900" marB="127900" marR="127900" marL="127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453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25%</a:t>
                      </a:r>
                      <a:endParaRPr sz="1300" u="none" cap="none" strike="noStrike"/>
                    </a:p>
                  </a:txBody>
                  <a:tcPr marT="127900" marB="127900" marR="127900" marL="127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392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20%</a:t>
                      </a:r>
                      <a:endParaRPr sz="1300" u="none" cap="none" strike="noStrike"/>
                    </a:p>
                  </a:txBody>
                  <a:tcPr marT="127900" marB="127900" marR="127900" marL="127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392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-5%</a:t>
                      </a:r>
                      <a:endParaRPr sz="1300" u="none" cap="none" strike="noStrike"/>
                    </a:p>
                  </a:txBody>
                  <a:tcPr marT="127900" marB="127900" marR="127900" marL="127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392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Necessita reforço em descoberta.</a:t>
                      </a:r>
                      <a:endParaRPr sz="1300" u="none" cap="none" strike="noStrike"/>
                    </a:p>
                  </a:txBody>
                  <a:tcPr marT="127900" marB="127900" marR="127900" marL="127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22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81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Ciclo médio (dias)</a:t>
                      </a:r>
                      <a:endParaRPr sz="1600" u="none" cap="none" strike="noStrike"/>
                    </a:p>
                  </a:txBody>
                  <a:tcPr marT="127900" marB="127900" marR="127900" marL="127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392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300" u="none" cap="none" strike="noStrike"/>
                    </a:p>
                  </a:txBody>
                  <a:tcPr marT="127900" marB="127900" marR="127900" marL="127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392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300" u="none" cap="none" strike="noStrike"/>
                    </a:p>
                  </a:txBody>
                  <a:tcPr marT="127900" marB="127900" marR="127900" marL="127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392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+2</a:t>
                      </a:r>
                      <a:endParaRPr sz="1300" u="none" cap="none" strike="noStrike"/>
                    </a:p>
                  </a:txBody>
                  <a:tcPr marT="127900" marB="127900" marR="127900" marL="127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392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Dentro do esperado.</a:t>
                      </a:r>
                      <a:endParaRPr sz="1300" u="none" cap="none" strike="noStrike"/>
                    </a:p>
                  </a:txBody>
                  <a:tcPr marT="127900" marB="127900" marR="127900" marL="127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22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81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Ticket médio (ACV)</a:t>
                      </a:r>
                      <a:endParaRPr sz="1600" u="none" cap="none" strike="noStrike"/>
                    </a:p>
                  </a:txBody>
                  <a:tcPr marT="127900" marB="127900" marR="127900" marL="127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392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R$ 50k</a:t>
                      </a:r>
                      <a:endParaRPr sz="1300" u="none" cap="none" strike="noStrike"/>
                    </a:p>
                  </a:txBody>
                  <a:tcPr marT="127900" marB="127900" marR="127900" marL="127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392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R$ 47k</a:t>
                      </a:r>
                      <a:endParaRPr sz="1300" u="none" cap="none" strike="noStrike"/>
                    </a:p>
                  </a:txBody>
                  <a:tcPr marT="127900" marB="127900" marR="127900" marL="127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392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-6%</a:t>
                      </a:r>
                      <a:endParaRPr sz="1300" u="none" cap="none" strike="noStrike"/>
                    </a:p>
                  </a:txBody>
                  <a:tcPr marT="127900" marB="127900" marR="127900" marL="127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392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Bom desempenho, porém ainda abaixo da meta.</a:t>
                      </a:r>
                      <a:endParaRPr sz="1300" u="none" cap="none" strike="noStrike"/>
                    </a:p>
                  </a:txBody>
                  <a:tcPr marT="127900" marB="127900" marR="127900" marL="127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8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81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Receita do mês</a:t>
                      </a:r>
                      <a:endParaRPr sz="1600" u="none" cap="none" strike="noStrike"/>
                    </a:p>
                  </a:txBody>
                  <a:tcPr marT="127900" marB="127900" marR="127900" marL="127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392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R$ 500k</a:t>
                      </a:r>
                      <a:endParaRPr sz="1300" u="none" cap="none" strike="noStrike"/>
                    </a:p>
                  </a:txBody>
                  <a:tcPr marT="127900" marB="127900" marR="127900" marL="127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392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R$ 450k</a:t>
                      </a:r>
                      <a:endParaRPr sz="1300" u="none" cap="none" strike="noStrike"/>
                    </a:p>
                  </a:txBody>
                  <a:tcPr marT="127900" marB="127900" marR="127900" marL="127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392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-10%</a:t>
                      </a:r>
                      <a:endParaRPr sz="1300" u="none" cap="none" strike="noStrike"/>
                    </a:p>
                  </a:txBody>
                  <a:tcPr marT="127900" marB="127900" marR="127900" marL="127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392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Lacuna que precisa ser tratada.</a:t>
                      </a:r>
                      <a:endParaRPr sz="1300" u="none" cap="none" strike="noStrike"/>
                    </a:p>
                  </a:txBody>
                  <a:tcPr marT="127900" marB="127900" marR="127900" marL="127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22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81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Forecast Accuracy (</a:t>
                      </a:r>
                      <a:r>
                        <a:rPr b="1" i="0" lang="en-US" sz="16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Taxa de acerto)</a:t>
                      </a:r>
                      <a:endParaRPr b="1" i="0" sz="1600" u="none" cap="none" strike="noStrike">
                        <a:solidFill>
                          <a:srgbClr val="24374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27900" marB="127900" marR="127900" marL="127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392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80%</a:t>
                      </a:r>
                      <a:endParaRPr sz="1300" u="none" cap="none" strike="noStrike"/>
                    </a:p>
                  </a:txBody>
                  <a:tcPr marT="127900" marB="127900" marR="127900" marL="127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392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65%</a:t>
                      </a:r>
                      <a:endParaRPr sz="1300" u="none" cap="none" strike="noStrike"/>
                    </a:p>
                  </a:txBody>
                  <a:tcPr marT="127900" marB="127900" marR="127900" marL="127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392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-15%</a:t>
                      </a:r>
                      <a:endParaRPr sz="1300" u="none" cap="none" strike="noStrike"/>
                    </a:p>
                  </a:txBody>
                  <a:tcPr marT="127900" marB="127900" marR="127900" marL="127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392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Previsão com baixa confiabilidade.</a:t>
                      </a:r>
                      <a:endParaRPr sz="1300" u="none" cap="none" strike="noStrike"/>
                    </a:p>
                  </a:txBody>
                  <a:tcPr marT="127900" marB="127900" marR="127900" marL="127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94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81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NPS prospect/cliente</a:t>
                      </a:r>
                      <a:endParaRPr sz="1600" u="none" cap="none" strike="noStrike"/>
                    </a:p>
                  </a:txBody>
                  <a:tcPr marT="127900" marB="127900" marR="127900" marL="127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392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60+</a:t>
                      </a:r>
                      <a:endParaRPr sz="1300" u="none" cap="none" strike="noStrike"/>
                    </a:p>
                  </a:txBody>
                  <a:tcPr marT="127900" marB="127900" marR="127900" marL="127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392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58</a:t>
                      </a:r>
                      <a:endParaRPr sz="1300" u="none" cap="none" strike="noStrike"/>
                    </a:p>
                  </a:txBody>
                  <a:tcPr marT="127900" marB="127900" marR="127900" marL="127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392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-2</a:t>
                      </a:r>
                      <a:endParaRPr sz="1300" u="none" cap="none" strike="noStrike"/>
                    </a:p>
                  </a:txBody>
                  <a:tcPr marT="127900" marB="127900" marR="127900" marL="127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392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Ajustar experiência de vendas.</a:t>
                      </a:r>
                      <a:endParaRPr sz="1300" u="none" cap="none" strike="noStrike"/>
                    </a:p>
                  </a:txBody>
                  <a:tcPr marT="127900" marB="127900" marR="127900" marL="127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935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81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Aderência ao processo (CRM)</a:t>
                      </a:r>
                      <a:endParaRPr sz="1600" u="none" cap="none" strike="noStrike"/>
                    </a:p>
                  </a:txBody>
                  <a:tcPr marT="127900" marB="127900" marR="127900" marL="127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392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95%</a:t>
                      </a:r>
                      <a:endParaRPr sz="1300" u="none" cap="none" strike="noStrike"/>
                    </a:p>
                  </a:txBody>
                  <a:tcPr marT="127900" marB="127900" marR="127900" marL="127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392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90%</a:t>
                      </a:r>
                      <a:endParaRPr sz="1300" u="none" cap="none" strike="noStrike"/>
                    </a:p>
                  </a:txBody>
                  <a:tcPr marT="127900" marB="127900" marR="127900" marL="127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392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-5%</a:t>
                      </a:r>
                      <a:endParaRPr sz="1300" u="none" cap="none" strike="noStrike"/>
                    </a:p>
                  </a:txBody>
                  <a:tcPr marT="127900" marB="127900" marR="127900" marL="127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392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Melhorar atualização de CRM.</a:t>
                      </a:r>
                      <a:endParaRPr sz="1300" u="none" cap="none" strike="noStrike"/>
                    </a:p>
                  </a:txBody>
                  <a:tcPr marT="127900" marB="127900" marR="127900" marL="127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1471" name="Google Shape;1471;p69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1472" name="Google Shape;1472;p6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69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4" name="Google Shape;1474;p69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5" name="Google Shape;1475;p69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1476" name="Google Shape;1476;p69"/>
          <p:cNvSpPr/>
          <p:nvPr/>
        </p:nvSpPr>
        <p:spPr>
          <a:xfrm>
            <a:off x="1028700" y="6165222"/>
            <a:ext cx="404812" cy="404812"/>
          </a:xfrm>
          <a:custGeom>
            <a:rect b="b" l="l" r="r" t="t"/>
            <a:pathLst>
              <a:path extrusionOk="0" h="404812" w="404812">
                <a:moveTo>
                  <a:pt x="0" y="0"/>
                </a:moveTo>
                <a:lnTo>
                  <a:pt x="404813" y="0"/>
                </a:lnTo>
                <a:lnTo>
                  <a:pt x="404813" y="404813"/>
                </a:lnTo>
                <a:lnTo>
                  <a:pt x="0" y="4048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7" name="Google Shape;1477;p69"/>
          <p:cNvSpPr txBox="1"/>
          <p:nvPr/>
        </p:nvSpPr>
        <p:spPr>
          <a:xfrm>
            <a:off x="1028700" y="3800387"/>
            <a:ext cx="5551280" cy="1805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8.2 Agenda 1:1 + Scorecard</a:t>
            </a:r>
            <a:endParaRPr/>
          </a:p>
        </p:txBody>
      </p:sp>
      <p:sp>
        <p:nvSpPr>
          <p:cNvPr id="1478" name="Google Shape;1478;p69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1479" name="Google Shape;1479;p69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7"/>
          <p:cNvSpPr txBox="1"/>
          <p:nvPr/>
        </p:nvSpPr>
        <p:spPr>
          <a:xfrm>
            <a:off x="971550" y="2015787"/>
            <a:ext cx="6836542" cy="1805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1.3 Proposta de valor &amp; diferenciais</a:t>
            </a:r>
            <a:endParaRPr b="1" sz="6000">
              <a:solidFill>
                <a:srgbClr val="24374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p7"/>
          <p:cNvSpPr txBox="1"/>
          <p:nvPr/>
        </p:nvSpPr>
        <p:spPr>
          <a:xfrm>
            <a:off x="1028700" y="5234719"/>
            <a:ext cx="6462712" cy="31107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29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Aqui você vai descrever o que torna sua empresa única para o cliente. Pense no problema que você resolve e no resultado que entrega. Os diferenciais mostram por que escolher você e não a concorrência - pode ser método, atendimento, tecnologia ou qualquer coisa que te destaque no mercado.</a:t>
            </a:r>
            <a:endParaRPr/>
          </a:p>
        </p:txBody>
      </p:sp>
      <p:grpSp>
        <p:nvGrpSpPr>
          <p:cNvPr id="244" name="Google Shape;244;p7"/>
          <p:cNvGrpSpPr/>
          <p:nvPr/>
        </p:nvGrpSpPr>
        <p:grpSpPr>
          <a:xfrm>
            <a:off x="9401175" y="2458031"/>
            <a:ext cx="1859239" cy="712035"/>
            <a:chOff x="0" y="-38100"/>
            <a:chExt cx="489676" cy="187532"/>
          </a:xfrm>
        </p:grpSpPr>
        <p:sp>
          <p:nvSpPr>
            <p:cNvPr id="245" name="Google Shape;245;p7"/>
            <p:cNvSpPr/>
            <p:nvPr/>
          </p:nvSpPr>
          <p:spPr>
            <a:xfrm>
              <a:off x="0" y="0"/>
              <a:ext cx="489676" cy="149432"/>
            </a:xfrm>
            <a:custGeom>
              <a:rect b="b" l="l" r="r" t="t"/>
              <a:pathLst>
                <a:path extrusionOk="0" h="149432" w="489676">
                  <a:moveTo>
                    <a:pt x="74716" y="0"/>
                  </a:moveTo>
                  <a:lnTo>
                    <a:pt x="414960" y="0"/>
                  </a:lnTo>
                  <a:cubicBezTo>
                    <a:pt x="434776" y="0"/>
                    <a:pt x="453780" y="7872"/>
                    <a:pt x="467792" y="21884"/>
                  </a:cubicBezTo>
                  <a:cubicBezTo>
                    <a:pt x="481804" y="35896"/>
                    <a:pt x="489676" y="54900"/>
                    <a:pt x="489676" y="74716"/>
                  </a:cubicBezTo>
                  <a:lnTo>
                    <a:pt x="489676" y="74716"/>
                  </a:lnTo>
                  <a:cubicBezTo>
                    <a:pt x="489676" y="94532"/>
                    <a:pt x="481804" y="113536"/>
                    <a:pt x="467792" y="127548"/>
                  </a:cubicBezTo>
                  <a:cubicBezTo>
                    <a:pt x="453780" y="141560"/>
                    <a:pt x="434776" y="149432"/>
                    <a:pt x="414960" y="149432"/>
                  </a:cubicBezTo>
                  <a:lnTo>
                    <a:pt x="74716" y="149432"/>
                  </a:lnTo>
                  <a:cubicBezTo>
                    <a:pt x="54900" y="149432"/>
                    <a:pt x="35896" y="141560"/>
                    <a:pt x="21884" y="127548"/>
                  </a:cubicBezTo>
                  <a:cubicBezTo>
                    <a:pt x="7872" y="113536"/>
                    <a:pt x="0" y="94532"/>
                    <a:pt x="0" y="74716"/>
                  </a:cubicBezTo>
                  <a:lnTo>
                    <a:pt x="0" y="74716"/>
                  </a:lnTo>
                  <a:cubicBezTo>
                    <a:pt x="0" y="54900"/>
                    <a:pt x="7872" y="35896"/>
                    <a:pt x="21884" y="21884"/>
                  </a:cubicBezTo>
                  <a:cubicBezTo>
                    <a:pt x="35896" y="7872"/>
                    <a:pt x="54900" y="0"/>
                    <a:pt x="74716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7"/>
            <p:cNvSpPr txBox="1"/>
            <p:nvPr/>
          </p:nvSpPr>
          <p:spPr>
            <a:xfrm>
              <a:off x="0" y="-38100"/>
              <a:ext cx="489676" cy="1875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7" name="Google Shape;247;p7"/>
          <p:cNvSpPr txBox="1"/>
          <p:nvPr/>
        </p:nvSpPr>
        <p:spPr>
          <a:xfrm>
            <a:off x="9401175" y="2703499"/>
            <a:ext cx="1859239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#Dados</a:t>
            </a:r>
            <a:endParaRPr/>
          </a:p>
        </p:txBody>
      </p:sp>
      <p:sp>
        <p:nvSpPr>
          <p:cNvPr id="248" name="Google Shape;248;p7"/>
          <p:cNvSpPr txBox="1"/>
          <p:nvPr/>
        </p:nvSpPr>
        <p:spPr>
          <a:xfrm>
            <a:off x="9447765" y="3463096"/>
            <a:ext cx="3625298" cy="141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Planejamento baseado em métricas reais para reduzir riscos e ampliar o retorno das campanhas.</a:t>
            </a:r>
            <a:endParaRPr/>
          </a:p>
        </p:txBody>
      </p:sp>
      <p:sp>
        <p:nvSpPr>
          <p:cNvPr id="249" name="Google Shape;249;p7"/>
          <p:cNvSpPr txBox="1"/>
          <p:nvPr/>
        </p:nvSpPr>
        <p:spPr>
          <a:xfrm>
            <a:off x="9447765" y="6357861"/>
            <a:ext cx="3625298" cy="141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Especialistas em diferentes áreas do marketing trabalhando juntos para entregar soluções completas.</a:t>
            </a:r>
            <a:endParaRPr/>
          </a:p>
        </p:txBody>
      </p:sp>
      <p:sp>
        <p:nvSpPr>
          <p:cNvPr id="250" name="Google Shape;250;p7"/>
          <p:cNvSpPr txBox="1"/>
          <p:nvPr/>
        </p:nvSpPr>
        <p:spPr>
          <a:xfrm>
            <a:off x="13634002" y="3463096"/>
            <a:ext cx="3625298" cy="1063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Conteúdos e campanhas que despertam interesse genuíno e geram conexão com o público.</a:t>
            </a:r>
            <a:endParaRPr/>
          </a:p>
        </p:txBody>
      </p:sp>
      <p:sp>
        <p:nvSpPr>
          <p:cNvPr id="251" name="Google Shape;251;p7"/>
          <p:cNvSpPr txBox="1"/>
          <p:nvPr/>
        </p:nvSpPr>
        <p:spPr>
          <a:xfrm>
            <a:off x="13634002" y="6357861"/>
            <a:ext cx="3625298" cy="141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Relatórios claros e acompanhamento contínuo para mostrar, em números, o impacto de cada ação.</a:t>
            </a:r>
            <a:endParaRPr/>
          </a:p>
        </p:txBody>
      </p:sp>
      <p:sp>
        <p:nvSpPr>
          <p:cNvPr id="252" name="Google Shape;252;p7"/>
          <p:cNvSpPr/>
          <p:nvPr/>
        </p:nvSpPr>
        <p:spPr>
          <a:xfrm>
            <a:off x="1028700" y="4286187"/>
            <a:ext cx="404812" cy="404812"/>
          </a:xfrm>
          <a:custGeom>
            <a:rect b="b" l="l" r="r" t="t"/>
            <a:pathLst>
              <a:path extrusionOk="0" h="404812" w="404812">
                <a:moveTo>
                  <a:pt x="0" y="0"/>
                </a:moveTo>
                <a:lnTo>
                  <a:pt x="404813" y="0"/>
                </a:lnTo>
                <a:lnTo>
                  <a:pt x="404813" y="404812"/>
                </a:lnTo>
                <a:lnTo>
                  <a:pt x="0" y="404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3" name="Google Shape;253;p7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254" name="Google Shape;254;p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7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6" name="Google Shape;256;p7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7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258" name="Google Shape;258;p7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grpSp>
        <p:nvGrpSpPr>
          <p:cNvPr id="259" name="Google Shape;259;p7"/>
          <p:cNvGrpSpPr/>
          <p:nvPr/>
        </p:nvGrpSpPr>
        <p:grpSpPr>
          <a:xfrm>
            <a:off x="13634002" y="2458031"/>
            <a:ext cx="1859239" cy="712035"/>
            <a:chOff x="0" y="-38100"/>
            <a:chExt cx="489676" cy="187532"/>
          </a:xfrm>
        </p:grpSpPr>
        <p:sp>
          <p:nvSpPr>
            <p:cNvPr id="260" name="Google Shape;260;p7"/>
            <p:cNvSpPr/>
            <p:nvPr/>
          </p:nvSpPr>
          <p:spPr>
            <a:xfrm>
              <a:off x="0" y="0"/>
              <a:ext cx="489676" cy="149432"/>
            </a:xfrm>
            <a:custGeom>
              <a:rect b="b" l="l" r="r" t="t"/>
              <a:pathLst>
                <a:path extrusionOk="0" h="149432" w="489676">
                  <a:moveTo>
                    <a:pt x="74716" y="0"/>
                  </a:moveTo>
                  <a:lnTo>
                    <a:pt x="414960" y="0"/>
                  </a:lnTo>
                  <a:cubicBezTo>
                    <a:pt x="434776" y="0"/>
                    <a:pt x="453780" y="7872"/>
                    <a:pt x="467792" y="21884"/>
                  </a:cubicBezTo>
                  <a:cubicBezTo>
                    <a:pt x="481804" y="35896"/>
                    <a:pt x="489676" y="54900"/>
                    <a:pt x="489676" y="74716"/>
                  </a:cubicBezTo>
                  <a:lnTo>
                    <a:pt x="489676" y="74716"/>
                  </a:lnTo>
                  <a:cubicBezTo>
                    <a:pt x="489676" y="94532"/>
                    <a:pt x="481804" y="113536"/>
                    <a:pt x="467792" y="127548"/>
                  </a:cubicBezTo>
                  <a:cubicBezTo>
                    <a:pt x="453780" y="141560"/>
                    <a:pt x="434776" y="149432"/>
                    <a:pt x="414960" y="149432"/>
                  </a:cubicBezTo>
                  <a:lnTo>
                    <a:pt x="74716" y="149432"/>
                  </a:lnTo>
                  <a:cubicBezTo>
                    <a:pt x="54900" y="149432"/>
                    <a:pt x="35896" y="141560"/>
                    <a:pt x="21884" y="127548"/>
                  </a:cubicBezTo>
                  <a:cubicBezTo>
                    <a:pt x="7872" y="113536"/>
                    <a:pt x="0" y="94532"/>
                    <a:pt x="0" y="74716"/>
                  </a:cubicBezTo>
                  <a:lnTo>
                    <a:pt x="0" y="74716"/>
                  </a:lnTo>
                  <a:cubicBezTo>
                    <a:pt x="0" y="54900"/>
                    <a:pt x="7872" y="35896"/>
                    <a:pt x="21884" y="21884"/>
                  </a:cubicBezTo>
                  <a:cubicBezTo>
                    <a:pt x="35896" y="7872"/>
                    <a:pt x="54900" y="0"/>
                    <a:pt x="74716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7"/>
            <p:cNvSpPr txBox="1"/>
            <p:nvPr/>
          </p:nvSpPr>
          <p:spPr>
            <a:xfrm>
              <a:off x="0" y="-38100"/>
              <a:ext cx="489676" cy="1875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2" name="Google Shape;262;p7"/>
          <p:cNvSpPr txBox="1"/>
          <p:nvPr/>
        </p:nvSpPr>
        <p:spPr>
          <a:xfrm>
            <a:off x="13634001" y="2703499"/>
            <a:ext cx="1859239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#Conexão</a:t>
            </a:r>
            <a:endParaRPr b="1"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63" name="Google Shape;263;p7"/>
          <p:cNvGrpSpPr/>
          <p:nvPr/>
        </p:nvGrpSpPr>
        <p:grpSpPr>
          <a:xfrm>
            <a:off x="9447765" y="5477415"/>
            <a:ext cx="1859239" cy="712035"/>
            <a:chOff x="0" y="-38100"/>
            <a:chExt cx="489676" cy="187532"/>
          </a:xfrm>
        </p:grpSpPr>
        <p:sp>
          <p:nvSpPr>
            <p:cNvPr id="264" name="Google Shape;264;p7"/>
            <p:cNvSpPr/>
            <p:nvPr/>
          </p:nvSpPr>
          <p:spPr>
            <a:xfrm>
              <a:off x="0" y="0"/>
              <a:ext cx="489676" cy="149432"/>
            </a:xfrm>
            <a:custGeom>
              <a:rect b="b" l="l" r="r" t="t"/>
              <a:pathLst>
                <a:path extrusionOk="0" h="149432" w="489676">
                  <a:moveTo>
                    <a:pt x="74716" y="0"/>
                  </a:moveTo>
                  <a:lnTo>
                    <a:pt x="414960" y="0"/>
                  </a:lnTo>
                  <a:cubicBezTo>
                    <a:pt x="434776" y="0"/>
                    <a:pt x="453780" y="7872"/>
                    <a:pt x="467792" y="21884"/>
                  </a:cubicBezTo>
                  <a:cubicBezTo>
                    <a:pt x="481804" y="35896"/>
                    <a:pt x="489676" y="54900"/>
                    <a:pt x="489676" y="74716"/>
                  </a:cubicBezTo>
                  <a:lnTo>
                    <a:pt x="489676" y="74716"/>
                  </a:lnTo>
                  <a:cubicBezTo>
                    <a:pt x="489676" y="94532"/>
                    <a:pt x="481804" y="113536"/>
                    <a:pt x="467792" y="127548"/>
                  </a:cubicBezTo>
                  <a:cubicBezTo>
                    <a:pt x="453780" y="141560"/>
                    <a:pt x="434776" y="149432"/>
                    <a:pt x="414960" y="149432"/>
                  </a:cubicBezTo>
                  <a:lnTo>
                    <a:pt x="74716" y="149432"/>
                  </a:lnTo>
                  <a:cubicBezTo>
                    <a:pt x="54900" y="149432"/>
                    <a:pt x="35896" y="141560"/>
                    <a:pt x="21884" y="127548"/>
                  </a:cubicBezTo>
                  <a:cubicBezTo>
                    <a:pt x="7872" y="113536"/>
                    <a:pt x="0" y="94532"/>
                    <a:pt x="0" y="74716"/>
                  </a:cubicBezTo>
                  <a:lnTo>
                    <a:pt x="0" y="74716"/>
                  </a:lnTo>
                  <a:cubicBezTo>
                    <a:pt x="0" y="54900"/>
                    <a:pt x="7872" y="35896"/>
                    <a:pt x="21884" y="21884"/>
                  </a:cubicBezTo>
                  <a:cubicBezTo>
                    <a:pt x="35896" y="7872"/>
                    <a:pt x="54900" y="0"/>
                    <a:pt x="74716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7"/>
            <p:cNvSpPr txBox="1"/>
            <p:nvPr/>
          </p:nvSpPr>
          <p:spPr>
            <a:xfrm>
              <a:off x="0" y="-38100"/>
              <a:ext cx="489676" cy="1875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7"/>
          <p:cNvSpPr txBox="1"/>
          <p:nvPr/>
        </p:nvSpPr>
        <p:spPr>
          <a:xfrm>
            <a:off x="9447765" y="5712118"/>
            <a:ext cx="1859239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#Pessoas</a:t>
            </a:r>
            <a:endParaRPr b="1"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67" name="Google Shape;267;p7"/>
          <p:cNvGrpSpPr/>
          <p:nvPr/>
        </p:nvGrpSpPr>
        <p:grpSpPr>
          <a:xfrm>
            <a:off x="13634002" y="5471541"/>
            <a:ext cx="1859239" cy="712035"/>
            <a:chOff x="0" y="-38100"/>
            <a:chExt cx="489676" cy="187532"/>
          </a:xfrm>
        </p:grpSpPr>
        <p:sp>
          <p:nvSpPr>
            <p:cNvPr id="268" name="Google Shape;268;p7"/>
            <p:cNvSpPr/>
            <p:nvPr/>
          </p:nvSpPr>
          <p:spPr>
            <a:xfrm>
              <a:off x="0" y="0"/>
              <a:ext cx="489676" cy="149432"/>
            </a:xfrm>
            <a:custGeom>
              <a:rect b="b" l="l" r="r" t="t"/>
              <a:pathLst>
                <a:path extrusionOk="0" h="149432" w="489676">
                  <a:moveTo>
                    <a:pt x="74716" y="0"/>
                  </a:moveTo>
                  <a:lnTo>
                    <a:pt x="414960" y="0"/>
                  </a:lnTo>
                  <a:cubicBezTo>
                    <a:pt x="434776" y="0"/>
                    <a:pt x="453780" y="7872"/>
                    <a:pt x="467792" y="21884"/>
                  </a:cubicBezTo>
                  <a:cubicBezTo>
                    <a:pt x="481804" y="35896"/>
                    <a:pt x="489676" y="54900"/>
                    <a:pt x="489676" y="74716"/>
                  </a:cubicBezTo>
                  <a:lnTo>
                    <a:pt x="489676" y="74716"/>
                  </a:lnTo>
                  <a:cubicBezTo>
                    <a:pt x="489676" y="94532"/>
                    <a:pt x="481804" y="113536"/>
                    <a:pt x="467792" y="127548"/>
                  </a:cubicBezTo>
                  <a:cubicBezTo>
                    <a:pt x="453780" y="141560"/>
                    <a:pt x="434776" y="149432"/>
                    <a:pt x="414960" y="149432"/>
                  </a:cubicBezTo>
                  <a:lnTo>
                    <a:pt x="74716" y="149432"/>
                  </a:lnTo>
                  <a:cubicBezTo>
                    <a:pt x="54900" y="149432"/>
                    <a:pt x="35896" y="141560"/>
                    <a:pt x="21884" y="127548"/>
                  </a:cubicBezTo>
                  <a:cubicBezTo>
                    <a:pt x="7872" y="113536"/>
                    <a:pt x="0" y="94532"/>
                    <a:pt x="0" y="74716"/>
                  </a:cubicBezTo>
                  <a:lnTo>
                    <a:pt x="0" y="74716"/>
                  </a:lnTo>
                  <a:cubicBezTo>
                    <a:pt x="0" y="54900"/>
                    <a:pt x="7872" y="35896"/>
                    <a:pt x="21884" y="21884"/>
                  </a:cubicBezTo>
                  <a:cubicBezTo>
                    <a:pt x="35896" y="7872"/>
                    <a:pt x="54900" y="0"/>
                    <a:pt x="74716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7"/>
            <p:cNvSpPr txBox="1"/>
            <p:nvPr/>
          </p:nvSpPr>
          <p:spPr>
            <a:xfrm>
              <a:off x="0" y="-38100"/>
              <a:ext cx="489676" cy="1875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0" name="Google Shape;270;p7"/>
          <p:cNvSpPr txBox="1"/>
          <p:nvPr/>
        </p:nvSpPr>
        <p:spPr>
          <a:xfrm>
            <a:off x="13634002" y="5712118"/>
            <a:ext cx="1859239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#Números</a:t>
            </a:r>
            <a:endParaRPr b="1"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Google Shape;271;p7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43747"/>
        </a:solidFill>
      </p:bgPr>
    </p:bg>
    <p:spTree>
      <p:nvGrpSpPr>
        <p:cNvPr id="1483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" name="Google Shape;1484;p70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1485" name="Google Shape;1485;p7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70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87" name="Google Shape;1487;p70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8" name="Google Shape;1488;p70"/>
          <p:cNvSpPr txBox="1"/>
          <p:nvPr/>
        </p:nvSpPr>
        <p:spPr>
          <a:xfrm>
            <a:off x="1028700" y="2115769"/>
            <a:ext cx="14283896" cy="8079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8.3 Forecast &amp; Reuniões Estratégicas</a:t>
            </a:r>
            <a:endParaRPr b="1" sz="6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9" name="Google Shape;1489;p70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grpSp>
        <p:nvGrpSpPr>
          <p:cNvPr id="1490" name="Google Shape;1490;p70"/>
          <p:cNvGrpSpPr/>
          <p:nvPr/>
        </p:nvGrpSpPr>
        <p:grpSpPr>
          <a:xfrm>
            <a:off x="1097057" y="3596904"/>
            <a:ext cx="1904864" cy="911902"/>
            <a:chOff x="0" y="-38100"/>
            <a:chExt cx="511433" cy="244835"/>
          </a:xfrm>
        </p:grpSpPr>
        <p:sp>
          <p:nvSpPr>
            <p:cNvPr id="1491" name="Google Shape;1491;p70"/>
            <p:cNvSpPr/>
            <p:nvPr/>
          </p:nvSpPr>
          <p:spPr>
            <a:xfrm>
              <a:off x="0" y="0"/>
              <a:ext cx="511433" cy="206735"/>
            </a:xfrm>
            <a:custGeom>
              <a:rect b="b" l="l" r="r" t="t"/>
              <a:pathLst>
                <a:path extrusionOk="0" h="206735" w="511433">
                  <a:moveTo>
                    <a:pt x="103367" y="0"/>
                  </a:moveTo>
                  <a:lnTo>
                    <a:pt x="408066" y="0"/>
                  </a:lnTo>
                  <a:cubicBezTo>
                    <a:pt x="435480" y="0"/>
                    <a:pt x="461772" y="10890"/>
                    <a:pt x="481157" y="30276"/>
                  </a:cubicBezTo>
                  <a:cubicBezTo>
                    <a:pt x="500542" y="49661"/>
                    <a:pt x="511433" y="75953"/>
                    <a:pt x="511433" y="103367"/>
                  </a:cubicBezTo>
                  <a:lnTo>
                    <a:pt x="511433" y="103367"/>
                  </a:lnTo>
                  <a:cubicBezTo>
                    <a:pt x="511433" y="130782"/>
                    <a:pt x="500542" y="157074"/>
                    <a:pt x="481157" y="176459"/>
                  </a:cubicBezTo>
                  <a:cubicBezTo>
                    <a:pt x="461772" y="195844"/>
                    <a:pt x="435480" y="206735"/>
                    <a:pt x="408066" y="206735"/>
                  </a:cubicBezTo>
                  <a:lnTo>
                    <a:pt x="103367" y="206735"/>
                  </a:lnTo>
                  <a:cubicBezTo>
                    <a:pt x="75953" y="206735"/>
                    <a:pt x="49661" y="195844"/>
                    <a:pt x="30276" y="176459"/>
                  </a:cubicBezTo>
                  <a:cubicBezTo>
                    <a:pt x="10890" y="157074"/>
                    <a:pt x="0" y="130782"/>
                    <a:pt x="0" y="103367"/>
                  </a:cubicBezTo>
                  <a:lnTo>
                    <a:pt x="0" y="103367"/>
                  </a:lnTo>
                  <a:cubicBezTo>
                    <a:pt x="0" y="75953"/>
                    <a:pt x="10890" y="49661"/>
                    <a:pt x="30276" y="30276"/>
                  </a:cubicBezTo>
                  <a:cubicBezTo>
                    <a:pt x="49661" y="10890"/>
                    <a:pt x="75953" y="0"/>
                    <a:pt x="103367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70"/>
            <p:cNvSpPr txBox="1"/>
            <p:nvPr/>
          </p:nvSpPr>
          <p:spPr>
            <a:xfrm>
              <a:off x="0" y="-38100"/>
              <a:ext cx="511433" cy="2448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3" name="Google Shape;1493;p70"/>
          <p:cNvGrpSpPr/>
          <p:nvPr/>
        </p:nvGrpSpPr>
        <p:grpSpPr>
          <a:xfrm>
            <a:off x="9101181" y="3628407"/>
            <a:ext cx="4791800" cy="911902"/>
            <a:chOff x="0" y="-38100"/>
            <a:chExt cx="1101843" cy="244835"/>
          </a:xfrm>
        </p:grpSpPr>
        <p:sp>
          <p:nvSpPr>
            <p:cNvPr id="1494" name="Google Shape;1494;p70"/>
            <p:cNvSpPr/>
            <p:nvPr/>
          </p:nvSpPr>
          <p:spPr>
            <a:xfrm>
              <a:off x="0" y="0"/>
              <a:ext cx="1101843" cy="206735"/>
            </a:xfrm>
            <a:custGeom>
              <a:rect b="b" l="l" r="r" t="t"/>
              <a:pathLst>
                <a:path extrusionOk="0" h="206735" w="1101843">
                  <a:moveTo>
                    <a:pt x="103367" y="0"/>
                  </a:moveTo>
                  <a:lnTo>
                    <a:pt x="998476" y="0"/>
                  </a:lnTo>
                  <a:cubicBezTo>
                    <a:pt x="1025891" y="0"/>
                    <a:pt x="1052182" y="10890"/>
                    <a:pt x="1071568" y="30276"/>
                  </a:cubicBezTo>
                  <a:cubicBezTo>
                    <a:pt x="1090953" y="49661"/>
                    <a:pt x="1101843" y="75953"/>
                    <a:pt x="1101843" y="103367"/>
                  </a:cubicBezTo>
                  <a:lnTo>
                    <a:pt x="1101843" y="103367"/>
                  </a:lnTo>
                  <a:cubicBezTo>
                    <a:pt x="1101843" y="130782"/>
                    <a:pt x="1090953" y="157074"/>
                    <a:pt x="1071568" y="176459"/>
                  </a:cubicBezTo>
                  <a:cubicBezTo>
                    <a:pt x="1052182" y="195844"/>
                    <a:pt x="1025891" y="206735"/>
                    <a:pt x="998476" y="206735"/>
                  </a:cubicBezTo>
                  <a:lnTo>
                    <a:pt x="103367" y="206735"/>
                  </a:lnTo>
                  <a:cubicBezTo>
                    <a:pt x="75953" y="206735"/>
                    <a:pt x="49661" y="195844"/>
                    <a:pt x="30276" y="176459"/>
                  </a:cubicBezTo>
                  <a:cubicBezTo>
                    <a:pt x="10890" y="157074"/>
                    <a:pt x="0" y="130782"/>
                    <a:pt x="0" y="103367"/>
                  </a:cubicBezTo>
                  <a:lnTo>
                    <a:pt x="0" y="103367"/>
                  </a:lnTo>
                  <a:cubicBezTo>
                    <a:pt x="0" y="75953"/>
                    <a:pt x="10890" y="49661"/>
                    <a:pt x="30276" y="30276"/>
                  </a:cubicBezTo>
                  <a:cubicBezTo>
                    <a:pt x="49661" y="10890"/>
                    <a:pt x="75953" y="0"/>
                    <a:pt x="103367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70"/>
            <p:cNvSpPr txBox="1"/>
            <p:nvPr/>
          </p:nvSpPr>
          <p:spPr>
            <a:xfrm>
              <a:off x="0" y="-38100"/>
              <a:ext cx="1101843" cy="2448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6" name="Google Shape;1496;p70"/>
          <p:cNvSpPr txBox="1"/>
          <p:nvPr/>
        </p:nvSpPr>
        <p:spPr>
          <a:xfrm>
            <a:off x="1097057" y="3929670"/>
            <a:ext cx="1904864" cy="3501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6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Framework</a:t>
            </a:r>
            <a:endParaRPr/>
          </a:p>
        </p:txBody>
      </p:sp>
      <p:sp>
        <p:nvSpPr>
          <p:cNvPr id="1497" name="Google Shape;1497;p70"/>
          <p:cNvSpPr txBox="1"/>
          <p:nvPr/>
        </p:nvSpPr>
        <p:spPr>
          <a:xfrm>
            <a:off x="868971" y="4734585"/>
            <a:ext cx="7470832" cy="2932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4000" lvl="1" marL="508635" marR="0" rtl="0" algn="l">
              <a:lnSpc>
                <a:spcPct val="14034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50"/>
              <a:buFont typeface="Arial"/>
              <a:buChar char="•"/>
            </a:pPr>
            <a:r>
              <a:rPr b="1" i="0" lang="en-US" sz="23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Commit:</a:t>
            </a:r>
            <a:r>
              <a:rPr b="0" i="0" lang="en-US" sz="23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Leads altamente prováveis de fechamento (cliente já comprometido, negociações finais).</a:t>
            </a:r>
            <a:endParaRPr b="0" i="0" sz="2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1" marL="508635" marR="0" rtl="0" algn="l">
              <a:lnSpc>
                <a:spcPct val="14034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50"/>
              <a:buFont typeface="Arial"/>
              <a:buChar char="•"/>
            </a:pPr>
            <a:r>
              <a:rPr b="1" i="0" lang="en-US" sz="23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Best Case:</a:t>
            </a:r>
            <a:r>
              <a:rPr b="0" i="0" lang="en-US" sz="23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Oportunidades que têm potencial de fechar, mas dependem de variáveis externas (verba, aprovação).</a:t>
            </a:r>
            <a:endParaRPr b="0" i="0" sz="23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54000" lvl="1" marL="508635" marR="0" rtl="0" algn="l">
              <a:lnSpc>
                <a:spcPct val="14034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50"/>
              <a:buFont typeface="Arial"/>
              <a:buChar char="•"/>
            </a:pPr>
            <a:r>
              <a:rPr b="1" i="0" lang="en-US" sz="23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Pipeline:</a:t>
            </a:r>
            <a:r>
              <a:rPr b="0" i="0" lang="en-US" sz="23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Leads em etapas iniciais/médias sem segurança de fechamento no mês/quarter.</a:t>
            </a:r>
            <a:endParaRPr b="0" i="0" sz="23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8" name="Google Shape;1498;p70"/>
          <p:cNvSpPr txBox="1"/>
          <p:nvPr/>
        </p:nvSpPr>
        <p:spPr>
          <a:xfrm>
            <a:off x="8901670" y="4766088"/>
            <a:ext cx="8387304" cy="12393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4000" lvl="1" marL="508635" marR="0" rtl="0" algn="l">
              <a:lnSpc>
                <a:spcPct val="14034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50"/>
              <a:buFont typeface="Arial"/>
              <a:buChar char="•"/>
            </a:pPr>
            <a:r>
              <a:rPr b="0" i="0" lang="en-US" sz="23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Valor acima do ticket médio.</a:t>
            </a:r>
            <a:endParaRPr b="0" i="0" sz="2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1" marL="508635" marR="0" rtl="0" algn="l">
              <a:lnSpc>
                <a:spcPct val="14034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50"/>
              <a:buFont typeface="Arial"/>
              <a:buChar char="•"/>
            </a:pPr>
            <a:r>
              <a:rPr b="0" i="0" lang="en-US" sz="23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Negociações com risco explícito (objeções críticas).</a:t>
            </a:r>
            <a:endParaRPr b="0" i="0" sz="23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54000" lvl="1" marL="508635" marR="0" rtl="0" algn="l">
              <a:lnSpc>
                <a:spcPct val="14034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50"/>
              <a:buFont typeface="Arial"/>
              <a:buChar char="•"/>
            </a:pPr>
            <a:r>
              <a:rPr b="0" i="0" lang="en-US" sz="23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Contas estratégicas (alto LTV ou marca relevante).</a:t>
            </a:r>
            <a:endParaRPr b="0" i="0" sz="23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9" name="Google Shape;1499;p70"/>
          <p:cNvSpPr txBox="1"/>
          <p:nvPr/>
        </p:nvSpPr>
        <p:spPr>
          <a:xfrm>
            <a:off x="9042189" y="3935014"/>
            <a:ext cx="5042522" cy="3446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6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Critérios de seleção de negociações:</a:t>
            </a:r>
            <a:endParaRPr/>
          </a:p>
        </p:txBody>
      </p:sp>
      <p:grpSp>
        <p:nvGrpSpPr>
          <p:cNvPr id="1500" name="Google Shape;1500;p70"/>
          <p:cNvGrpSpPr/>
          <p:nvPr/>
        </p:nvGrpSpPr>
        <p:grpSpPr>
          <a:xfrm>
            <a:off x="9300692" y="6256626"/>
            <a:ext cx="2581485" cy="911902"/>
            <a:chOff x="0" y="-38100"/>
            <a:chExt cx="693098" cy="244835"/>
          </a:xfrm>
        </p:grpSpPr>
        <p:sp>
          <p:nvSpPr>
            <p:cNvPr id="1501" name="Google Shape;1501;p70"/>
            <p:cNvSpPr/>
            <p:nvPr/>
          </p:nvSpPr>
          <p:spPr>
            <a:xfrm>
              <a:off x="0" y="0"/>
              <a:ext cx="693098" cy="206735"/>
            </a:xfrm>
            <a:custGeom>
              <a:rect b="b" l="l" r="r" t="t"/>
              <a:pathLst>
                <a:path extrusionOk="0" h="206735" w="693098">
                  <a:moveTo>
                    <a:pt x="103367" y="0"/>
                  </a:moveTo>
                  <a:lnTo>
                    <a:pt x="589730" y="0"/>
                  </a:lnTo>
                  <a:cubicBezTo>
                    <a:pt x="617145" y="0"/>
                    <a:pt x="643437" y="10890"/>
                    <a:pt x="662822" y="30276"/>
                  </a:cubicBezTo>
                  <a:cubicBezTo>
                    <a:pt x="682207" y="49661"/>
                    <a:pt x="693098" y="75953"/>
                    <a:pt x="693098" y="103367"/>
                  </a:cubicBezTo>
                  <a:lnTo>
                    <a:pt x="693098" y="103367"/>
                  </a:lnTo>
                  <a:cubicBezTo>
                    <a:pt x="693098" y="130782"/>
                    <a:pt x="682207" y="157074"/>
                    <a:pt x="662822" y="176459"/>
                  </a:cubicBezTo>
                  <a:cubicBezTo>
                    <a:pt x="643437" y="195844"/>
                    <a:pt x="617145" y="206735"/>
                    <a:pt x="589730" y="206735"/>
                  </a:cubicBezTo>
                  <a:lnTo>
                    <a:pt x="103367" y="206735"/>
                  </a:lnTo>
                  <a:cubicBezTo>
                    <a:pt x="75953" y="206735"/>
                    <a:pt x="49661" y="195844"/>
                    <a:pt x="30276" y="176459"/>
                  </a:cubicBezTo>
                  <a:cubicBezTo>
                    <a:pt x="10890" y="157074"/>
                    <a:pt x="0" y="130782"/>
                    <a:pt x="0" y="103367"/>
                  </a:cubicBezTo>
                  <a:lnTo>
                    <a:pt x="0" y="103367"/>
                  </a:lnTo>
                  <a:cubicBezTo>
                    <a:pt x="0" y="75953"/>
                    <a:pt x="10890" y="49661"/>
                    <a:pt x="30276" y="30276"/>
                  </a:cubicBezTo>
                  <a:cubicBezTo>
                    <a:pt x="49661" y="10890"/>
                    <a:pt x="75953" y="0"/>
                    <a:pt x="103367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70"/>
            <p:cNvSpPr txBox="1"/>
            <p:nvPr/>
          </p:nvSpPr>
          <p:spPr>
            <a:xfrm>
              <a:off x="0" y="-38100"/>
              <a:ext cx="693098" cy="2448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03" name="Google Shape;1503;p70"/>
          <p:cNvSpPr txBox="1"/>
          <p:nvPr/>
        </p:nvSpPr>
        <p:spPr>
          <a:xfrm>
            <a:off x="9101181" y="7394307"/>
            <a:ext cx="8387304" cy="12260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4351" lvl="1" marL="508702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56"/>
              <a:buFont typeface="Arial"/>
              <a:buChar char="•"/>
            </a:pPr>
            <a:r>
              <a:rPr b="0" i="0" lang="en-US" sz="2356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Definir próximos passos claros.</a:t>
            </a:r>
            <a:endParaRPr/>
          </a:p>
          <a:p>
            <a:pPr indent="-254351" lvl="1" marL="508702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56"/>
              <a:buFont typeface="Arial"/>
              <a:buChar char="•"/>
            </a:pPr>
            <a:r>
              <a:rPr b="0" i="0" lang="en-US" sz="2356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Dono responsável e follow-up marcado.</a:t>
            </a:r>
            <a:endParaRPr/>
          </a:p>
          <a:p>
            <a:pPr indent="-254351" lvl="1" marL="508702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56"/>
              <a:buFont typeface="Arial"/>
              <a:buChar char="•"/>
            </a:pPr>
            <a:r>
              <a:rPr b="0" i="0" lang="en-US" sz="2356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Revisão do plano no próximo ritual de pipeline.</a:t>
            </a:r>
            <a:endParaRPr/>
          </a:p>
        </p:txBody>
      </p:sp>
      <p:sp>
        <p:nvSpPr>
          <p:cNvPr id="1504" name="Google Shape;1504;p70"/>
          <p:cNvSpPr txBox="1"/>
          <p:nvPr/>
        </p:nvSpPr>
        <p:spPr>
          <a:xfrm>
            <a:off x="9300692" y="6589392"/>
            <a:ext cx="2581485" cy="3501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6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Plano por conta</a:t>
            </a:r>
            <a:endParaRPr/>
          </a:p>
        </p:txBody>
      </p:sp>
      <p:sp>
        <p:nvSpPr>
          <p:cNvPr id="1505" name="Google Shape;1505;p70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1506" name="Google Shape;1506;p70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43747"/>
        </a:solidFill>
      </p:bgPr>
    </p:bg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p7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999"/>
            </a:blip>
            <a:stretch>
              <a:fillRect b="-5553" l="0" r="0" t="-555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12" name="Google Shape;1512;p71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1513" name="Google Shape;1513;p7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71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5" name="Google Shape;1515;p71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6" name="Google Shape;1516;p71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1517" name="Google Shape;1517;p71"/>
          <p:cNvSpPr txBox="1"/>
          <p:nvPr/>
        </p:nvSpPr>
        <p:spPr>
          <a:xfrm>
            <a:off x="1028700" y="3898477"/>
            <a:ext cx="12617740" cy="2680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3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2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Pessoas, carreira e </a:t>
            </a:r>
            <a:r>
              <a:rPr b="1" lang="en-US" sz="10250">
                <a:solidFill>
                  <a:srgbClr val="FF265C"/>
                </a:solidFill>
                <a:latin typeface="Roboto"/>
                <a:ea typeface="Roboto"/>
                <a:cs typeface="Roboto"/>
                <a:sym typeface="Roboto"/>
              </a:rPr>
              <a:t>performance</a:t>
            </a:r>
            <a:endParaRPr/>
          </a:p>
        </p:txBody>
      </p:sp>
      <p:sp>
        <p:nvSpPr>
          <p:cNvPr id="1518" name="Google Shape;1518;p71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1522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3" name="Google Shape;1523;p72"/>
          <p:cNvGraphicFramePr/>
          <p:nvPr/>
        </p:nvGraphicFramePr>
        <p:xfrm>
          <a:off x="1097057" y="33825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{1CF1BC00-48C3-43BC-B430-7C3D8B3CE2B8}</a:tableStyleId>
              </a:tblPr>
              <a:tblGrid>
                <a:gridCol w="2374075"/>
                <a:gridCol w="2607425"/>
                <a:gridCol w="2812275"/>
                <a:gridCol w="2812275"/>
                <a:gridCol w="2812275"/>
                <a:gridCol w="2812275"/>
              </a:tblGrid>
              <a:tr h="1032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Papel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Nível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Competências-chave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Quota/Capacidade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Pagamento (fixo:variável)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Critérios de promoção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</a:tr>
              <a:tr h="971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SDR/BDR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Júnior.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Prospecção, qualificação inicial.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50 leads/mês.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R$ 2.000 : R$ 1.000.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Consistência em geração de leads + qualidade.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32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Executivo de Vendas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Pleno.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Fechamento, negociação, forecast.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R$ 80k/mês em contratos.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R$ 4.000 : R$ 4.000.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Bater meta 3 trimestres seguidos + taxa de ganho &gt;30%.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51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Executivo Sênior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Sênior.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Gestão de contas, expansão, upsell.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R$ 150k/mês em contratos.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R$ 6.000 : R$ 8.000.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Retenção &gt;90% + expansão de carteira ativa.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49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Farmer/Account Manager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Pleno/Sênior.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Retenção, NPS, cross-sell.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 contas ativas.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R$ 5.000 : R$ 5.000.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Manter churn &lt;5% + NPS acima de 60.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24" name="Google Shape;1524;p72"/>
          <p:cNvSpPr txBox="1"/>
          <p:nvPr/>
        </p:nvSpPr>
        <p:spPr>
          <a:xfrm>
            <a:off x="1097057" y="1796915"/>
            <a:ext cx="16363279" cy="823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9.1 Plano de cargos, carreira e salários</a:t>
            </a:r>
            <a:endParaRPr/>
          </a:p>
        </p:txBody>
      </p:sp>
      <p:grpSp>
        <p:nvGrpSpPr>
          <p:cNvPr id="1525" name="Google Shape;1525;p72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1526" name="Google Shape;1526;p7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72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28" name="Google Shape;1528;p72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9" name="Google Shape;1529;p72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1530" name="Google Shape;1530;p72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1531" name="Google Shape;1531;p72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" name="Google Shape;1536;p73"/>
          <p:cNvGraphicFramePr/>
          <p:nvPr/>
        </p:nvGraphicFramePr>
        <p:xfrm>
          <a:off x="1097057" y="33825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{1CF1BC00-48C3-43BC-B430-7C3D8B3CE2B8}</a:tableStyleId>
              </a:tblPr>
              <a:tblGrid>
                <a:gridCol w="2374075"/>
                <a:gridCol w="2607425"/>
                <a:gridCol w="2812275"/>
                <a:gridCol w="2812275"/>
                <a:gridCol w="2812275"/>
                <a:gridCol w="2812275"/>
              </a:tblGrid>
              <a:tr h="966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Competência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Descrição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Nível 0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Nível 1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Nível 2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Nível 3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</a:tr>
              <a:tr h="971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Produto/Negócio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Conhecimento do portfólio.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Básico.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Entende features.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Conecta features com valor do cliente.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Constrói narrativas de negócio estratégicas.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33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Processo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Aderência ao funil/comercial.</a:t>
                      </a:r>
                      <a:endParaRPr sz="1100" u="none" cap="none" strike="noStrike">
                        <a:solidFill>
                          <a:srgbClr val="243747"/>
                        </a:solidFill>
                      </a:endParaRPr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Segue parcialmente.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Segue processo.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Usa métricas no dia a dia.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Otimiza processos e sugere melhorias.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51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Técnicas de Venda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Abordagem, negociação, fechamento.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Script básico.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Perguntas abertas.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Negocia objeções.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Estratégico, cria táticas avançadas.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5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Mentalidade &amp; Colaboração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Trabalho em equipe e senso de dono.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Individualista.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Colabora quando solicitado.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Ajuda colegas ativamente.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Mentora outros e influencia a cultura.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37" name="Google Shape;1537;p73"/>
          <p:cNvSpPr txBox="1"/>
          <p:nvPr/>
        </p:nvSpPr>
        <p:spPr>
          <a:xfrm>
            <a:off x="1097057" y="1796915"/>
            <a:ext cx="14056616" cy="823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9.2 Rubrica de competências por papel/nível</a:t>
            </a:r>
            <a:endParaRPr/>
          </a:p>
        </p:txBody>
      </p:sp>
      <p:grpSp>
        <p:nvGrpSpPr>
          <p:cNvPr id="1538" name="Google Shape;1538;p73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1539" name="Google Shape;1539;p7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73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41" name="Google Shape;1541;p73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2" name="Google Shape;1542;p73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1543" name="Google Shape;1543;p73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1544" name="Google Shape;1544;p73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1548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9" name="Google Shape;1549;p74"/>
          <p:cNvGraphicFramePr/>
          <p:nvPr/>
        </p:nvGraphicFramePr>
        <p:xfrm>
          <a:off x="1097057" y="37399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{1CF1BC00-48C3-43BC-B430-7C3D8B3CE2B8}</a:tableStyleId>
              </a:tblPr>
              <a:tblGrid>
                <a:gridCol w="2871675"/>
                <a:gridCol w="3153900"/>
                <a:gridCol w="4275300"/>
                <a:gridCol w="2266550"/>
                <a:gridCol w="3594850"/>
              </a:tblGrid>
              <a:tr h="1191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Objetivo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Lacuna (rubrica)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Ação 70-20-10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(prática, coaching, estudo)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Marco/Data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Evidências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</a:tr>
              <a:tr h="958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Melhorar taxa de fechamento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Técnicas de venda nível 1.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3747"/>
                        </a:buClr>
                        <a:buSzPts val="1500"/>
                        <a:buFont typeface="Roboto"/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70% simulações de venda,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3747"/>
                        </a:buClr>
                        <a:buSzPts val="1500"/>
                        <a:buFont typeface="Roboto"/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20% mentorias, 10% leitura.</a:t>
                      </a:r>
                      <a:endParaRPr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 dias.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Relatórios + gravações analisadas.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18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Aumentar uso de IA 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 processo</a:t>
                      </a:r>
                      <a:endParaRPr b="1" sz="1800" u="none" cap="none" strike="noStrike">
                        <a:solidFill>
                          <a:srgbClr val="24374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Ferramentas nível 0.</a:t>
                      </a:r>
                      <a:endParaRPr sz="1100" u="none" cap="none" strike="noStrike">
                        <a:solidFill>
                          <a:srgbClr val="243747"/>
                        </a:solidFill>
                      </a:endParaRPr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70% prática CRM, 20% observação de outros vendedores, 10% curso.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60 dias.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Checklists preenchidos + cases.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34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Elevar colaboração 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 time</a:t>
                      </a:r>
                      <a:endParaRPr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Mentalidade nível 1.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3747"/>
                        </a:buClr>
                        <a:buSzPts val="1500"/>
                        <a:buFont typeface="Roboto"/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70% participação em squads, 20%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3747"/>
                        </a:buClr>
                        <a:buSzPts val="1500"/>
                        <a:buFont typeface="Roboto"/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avaliações do time.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90 dias.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Avaliações do time.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50" name="Google Shape;1550;p74"/>
          <p:cNvSpPr txBox="1"/>
          <p:nvPr/>
        </p:nvSpPr>
        <p:spPr>
          <a:xfrm>
            <a:off x="1097057" y="2244653"/>
            <a:ext cx="16162243" cy="668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9.3 PDI (Plano de Desenvolvimento Individual — 90 dias)</a:t>
            </a:r>
            <a:endParaRPr/>
          </a:p>
        </p:txBody>
      </p:sp>
      <p:grpSp>
        <p:nvGrpSpPr>
          <p:cNvPr id="1551" name="Google Shape;1551;p74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1552" name="Google Shape;1552;p7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74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54" name="Google Shape;1554;p74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5" name="Google Shape;1555;p74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1556" name="Google Shape;1556;p74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1557" name="Google Shape;1557;p74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156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2" name="Google Shape;1562;p75"/>
          <p:cNvGraphicFramePr/>
          <p:nvPr/>
        </p:nvGraphicFramePr>
        <p:xfrm>
          <a:off x="1097057" y="299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{1CF1BC00-48C3-43BC-B430-7C3D8B3CE2B8}</a:tableStyleId>
              </a:tblPr>
              <a:tblGrid>
                <a:gridCol w="2890125"/>
                <a:gridCol w="3174175"/>
                <a:gridCol w="3172500"/>
                <a:gridCol w="2435950"/>
                <a:gridCol w="4593425"/>
              </a:tblGrid>
              <a:tr h="930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Métrica</a:t>
                      </a:r>
                      <a:endParaRPr sz="18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Meta</a:t>
                      </a:r>
                      <a:endParaRPr sz="18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Atual</a:t>
                      </a:r>
                      <a:endParaRPr sz="18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Tendência</a:t>
                      </a:r>
                      <a:endParaRPr sz="18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Ações</a:t>
                      </a:r>
                      <a:endParaRPr sz="18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</a:tr>
              <a:tr h="963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Rotatividade</a:t>
                      </a:r>
                      <a:endParaRPr sz="18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&lt;10% ano.</a:t>
                      </a:r>
                      <a:endParaRPr sz="15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15%</a:t>
                      </a:r>
                      <a:endParaRPr sz="15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Decrescente.</a:t>
                      </a:r>
                      <a:endParaRPr sz="15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Revisar plano de carreira + benefícios.</a:t>
                      </a:r>
                      <a:endParaRPr sz="15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24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Tempo de rampagem</a:t>
                      </a:r>
                      <a:endParaRPr sz="11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90 dias.</a:t>
                      </a:r>
                      <a:endParaRPr sz="15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120 dias.</a:t>
                      </a:r>
                      <a:endParaRPr sz="15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Estável.</a:t>
                      </a:r>
                      <a:endParaRPr sz="15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3747"/>
                        </a:buClr>
                        <a:buSzPts val="1500"/>
                        <a:buFont typeface="Roboto"/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Intensificar onboarding e observação de outros vendedores.</a:t>
                      </a:r>
                      <a:endParaRPr sz="15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41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% em quota</a:t>
                      </a:r>
                      <a:endParaRPr sz="18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70%.</a:t>
                      </a:r>
                      <a:endParaRPr sz="15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55%</a:t>
                      </a:r>
                      <a:endParaRPr sz="15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Crescente.</a:t>
                      </a:r>
                      <a:endParaRPr sz="15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Plano 1:1 + ajustes de territórios.</a:t>
                      </a:r>
                      <a:endParaRPr sz="15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41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eNPS</a:t>
                      </a:r>
                      <a:endParaRPr sz="18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&gt;50.</a:t>
                      </a:r>
                      <a:endParaRPr sz="15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42.</a:t>
                      </a:r>
                      <a:endParaRPr sz="15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Decrescente.</a:t>
                      </a:r>
                      <a:endParaRPr sz="15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Pesquisas de clima + ações de bem-estar.</a:t>
                      </a:r>
                      <a:endParaRPr sz="15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63" name="Google Shape;1563;p75"/>
          <p:cNvSpPr txBox="1"/>
          <p:nvPr/>
        </p:nvSpPr>
        <p:spPr>
          <a:xfrm>
            <a:off x="1097057" y="1797736"/>
            <a:ext cx="16214140" cy="6800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14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9.4 Métricas de pessoas &amp; saúde do time</a:t>
            </a:r>
            <a:endParaRPr/>
          </a:p>
        </p:txBody>
      </p:sp>
      <p:grpSp>
        <p:nvGrpSpPr>
          <p:cNvPr id="1564" name="Google Shape;1564;p75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1565" name="Google Shape;1565;p7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75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7" name="Google Shape;1567;p75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8" name="Google Shape;1568;p75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1569" name="Google Shape;1569;p75"/>
          <p:cNvSpPr txBox="1"/>
          <p:nvPr/>
        </p:nvSpPr>
        <p:spPr>
          <a:xfrm>
            <a:off x="1113517" y="8474270"/>
            <a:ext cx="9816992" cy="650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0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61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Sinais de burnout: </a:t>
            </a:r>
            <a:r>
              <a:rPr i="1" lang="en-US" sz="2161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queda de produtividade, afastamentos médicos, desmotivação em reuniões e reclamações sobre carga de trabalho.</a:t>
            </a:r>
            <a:endParaRPr/>
          </a:p>
        </p:txBody>
      </p:sp>
      <p:sp>
        <p:nvSpPr>
          <p:cNvPr id="1570" name="Google Shape;1570;p75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1571" name="Google Shape;1571;p75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43747"/>
        </a:solidFill>
      </p:bgPr>
    </p:bg>
    <p:spTree>
      <p:nvGrpSpPr>
        <p:cNvPr id="1575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76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999"/>
            </a:blip>
            <a:stretch>
              <a:fillRect b="-5553" l="0" r="0" t="-555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77" name="Google Shape;1577;p76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1578" name="Google Shape;1578;p7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76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80" name="Google Shape;1580;p76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1" name="Google Shape;1581;p76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1582" name="Google Shape;1582;p76"/>
          <p:cNvSpPr txBox="1"/>
          <p:nvPr/>
        </p:nvSpPr>
        <p:spPr>
          <a:xfrm>
            <a:off x="1028700" y="3395873"/>
            <a:ext cx="13906500" cy="3962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71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600">
                <a:solidFill>
                  <a:srgbClr val="FF265C"/>
                </a:solidFill>
                <a:latin typeface="Roboto"/>
                <a:ea typeface="Roboto"/>
                <a:cs typeface="Roboto"/>
                <a:sym typeface="Roboto"/>
              </a:rPr>
              <a:t>Capacitação, </a:t>
            </a:r>
            <a:r>
              <a:rPr b="1" lang="en-US" sz="9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integração inicial, desenvolvimento contínuo e certificações</a:t>
            </a:r>
            <a:endParaRPr b="1" sz="9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3" name="Google Shape;1583;p76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43747"/>
        </a:solidFill>
      </p:bgPr>
    </p:bg>
    <p:spTree>
      <p:nvGrpSpPr>
        <p:cNvPr id="1587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8" name="Google Shape;1588;p77"/>
          <p:cNvGraphicFramePr/>
          <p:nvPr/>
        </p:nvGraphicFramePr>
        <p:xfrm>
          <a:off x="1205446" y="351981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{1CF1BC00-48C3-43BC-B430-7C3D8B3CE2B8}</a:tableStyleId>
              </a:tblPr>
              <a:tblGrid>
                <a:gridCol w="1947100"/>
                <a:gridCol w="3712225"/>
                <a:gridCol w="3343225"/>
                <a:gridCol w="4509125"/>
                <a:gridCol w="2593725"/>
              </a:tblGrid>
              <a:tr h="1283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Período</a:t>
                      </a:r>
                      <a:endParaRPr sz="18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Objetivos</a:t>
                      </a:r>
                      <a:endParaRPr sz="18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Métricas</a:t>
                      </a:r>
                      <a:endParaRPr sz="18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Conteúdos/Atividades</a:t>
                      </a:r>
                      <a:endParaRPr sz="18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Responsáveis</a:t>
                      </a:r>
                      <a:endParaRPr sz="18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</a:tr>
              <a:tr h="964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 dias</a:t>
                      </a:r>
                      <a:endParaRPr sz="18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Entender produto, processos e CRM.</a:t>
                      </a:r>
                      <a:endParaRPr sz="15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Conclusão de treinamentos.</a:t>
                      </a:r>
                      <a:endParaRPr sz="15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Onboarding, leitura de playbooks.</a:t>
                      </a:r>
                      <a:endParaRPr sz="15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RH + Gestor direto.</a:t>
                      </a:r>
                      <a:endParaRPr sz="15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24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60 dias</a:t>
                      </a:r>
                      <a:endParaRPr sz="18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Aplicar conhecimentos em prática.</a:t>
                      </a:r>
                      <a:endParaRPr sz="1500" u="none" cap="none" strike="noStrike">
                        <a:solidFill>
                          <a:srgbClr val="243747"/>
                        </a:solidFill>
                      </a:endParaRPr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Reuniões realizadas, demos.</a:t>
                      </a:r>
                      <a:endParaRPr sz="15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3747"/>
                        </a:buClr>
                        <a:buSzPts val="1500"/>
                        <a:buFont typeface="Roboto"/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Simulações de venda, acompanhamento de contas reais.</a:t>
                      </a:r>
                      <a:endParaRPr sz="15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Gestor + Especialista.</a:t>
                      </a:r>
                      <a:endParaRPr sz="15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42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90 dias</a:t>
                      </a:r>
                      <a:endParaRPr sz="18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Operar de forma autônoma.</a:t>
                      </a:r>
                      <a:endParaRPr sz="15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% em quota, negócios fechados.</a:t>
                      </a:r>
                      <a:endParaRPr sz="15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Simulações avançadas, reuniões de previsão.</a:t>
                      </a:r>
                      <a:endParaRPr sz="15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Gestor de Vendas.</a:t>
                      </a:r>
                      <a:endParaRPr sz="15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89" name="Google Shape;1589;p77"/>
          <p:cNvSpPr txBox="1"/>
          <p:nvPr/>
        </p:nvSpPr>
        <p:spPr>
          <a:xfrm>
            <a:off x="1205446" y="2357616"/>
            <a:ext cx="16105751" cy="6800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1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10.1 Plano 30-60-90 por papel</a:t>
            </a:r>
            <a:endParaRPr/>
          </a:p>
        </p:txBody>
      </p:sp>
      <p:grpSp>
        <p:nvGrpSpPr>
          <p:cNvPr id="1590" name="Google Shape;1590;p77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1591" name="Google Shape;1591;p7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77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3" name="Google Shape;1593;p77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4" name="Google Shape;1594;p77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1595" name="Google Shape;1595;p77"/>
          <p:cNvSpPr txBox="1"/>
          <p:nvPr/>
        </p:nvSpPr>
        <p:spPr>
          <a:xfrm>
            <a:off x="1113517" y="8607938"/>
            <a:ext cx="9816992" cy="650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0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61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Sinais de burnout: </a:t>
            </a:r>
            <a:r>
              <a:rPr i="1" lang="en-US" sz="2161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queda de produtividade, afastamentos médicos, desmotivação em reuniões e reclamações sobre carga de trabalho.</a:t>
            </a:r>
            <a:endParaRPr/>
          </a:p>
        </p:txBody>
      </p:sp>
      <p:sp>
        <p:nvSpPr>
          <p:cNvPr id="1596" name="Google Shape;1596;p77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1597" name="Google Shape;1597;p77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160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2" name="Google Shape;1602;p78"/>
          <p:cNvGraphicFramePr/>
          <p:nvPr/>
        </p:nvGraphicFramePr>
        <p:xfrm>
          <a:off x="1097057" y="439098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{1CF1BC00-48C3-43BC-B430-7C3D8B3CE2B8}</a:tableStyleId>
              </a:tblPr>
              <a:tblGrid>
                <a:gridCol w="2890125"/>
                <a:gridCol w="3174175"/>
                <a:gridCol w="3172500"/>
                <a:gridCol w="2435950"/>
                <a:gridCol w="4593425"/>
              </a:tblGrid>
              <a:tr h="931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Critérios de avaliação</a:t>
                      </a:r>
                      <a:endParaRPr sz="18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Nota mínima</a:t>
                      </a:r>
                      <a:endParaRPr sz="18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Mock calls (simulações)</a:t>
                      </a:r>
                      <a:endParaRPr sz="11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Periodicidade</a:t>
                      </a:r>
                      <a:endParaRPr sz="18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Aprovação</a:t>
                      </a:r>
                      <a:endParaRPr sz="18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</a:tr>
              <a:tr h="965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Pitch + Discovery</a:t>
                      </a:r>
                      <a:endParaRPr sz="18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80%</a:t>
                      </a:r>
                      <a:endParaRPr sz="15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Simulação.</a:t>
                      </a:r>
                      <a:endParaRPr sz="15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Trimestral.</a:t>
                      </a:r>
                      <a:endParaRPr sz="15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Gestor + RH.</a:t>
                      </a:r>
                      <a:endParaRPr sz="15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25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Tempo de rampagem</a:t>
                      </a:r>
                      <a:endParaRPr sz="18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85%</a:t>
                      </a:r>
                      <a:endParaRPr sz="15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Simulação.</a:t>
                      </a:r>
                      <a:endParaRPr sz="15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Semestral.</a:t>
                      </a:r>
                      <a:endParaRPr sz="15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Gestor Comercial.</a:t>
                      </a:r>
                      <a:endParaRPr sz="15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03" name="Google Shape;1603;p78"/>
          <p:cNvSpPr txBox="1"/>
          <p:nvPr/>
        </p:nvSpPr>
        <p:spPr>
          <a:xfrm>
            <a:off x="1097057" y="2983325"/>
            <a:ext cx="16214140" cy="8331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14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10.4 QA &amp; Certificação</a:t>
            </a:r>
            <a:endParaRPr/>
          </a:p>
        </p:txBody>
      </p:sp>
      <p:grpSp>
        <p:nvGrpSpPr>
          <p:cNvPr id="1604" name="Google Shape;1604;p78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1605" name="Google Shape;1605;p7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1606;p78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07" name="Google Shape;1607;p78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8" name="Google Shape;1608;p78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1609" name="Google Shape;1609;p78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1610" name="Google Shape;1610;p78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  <p:transition>
    <p:wipe dir="u"/>
  </p:transition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1614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5" name="Google Shape;1615;p79"/>
          <p:cNvGraphicFramePr/>
          <p:nvPr/>
        </p:nvGraphicFramePr>
        <p:xfrm>
          <a:off x="1097057" y="38810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{1CF1BC00-48C3-43BC-B430-7C3D8B3CE2B8}</a:tableStyleId>
              </a:tblPr>
              <a:tblGrid>
                <a:gridCol w="2890125"/>
                <a:gridCol w="3174175"/>
                <a:gridCol w="3172500"/>
                <a:gridCol w="2435950"/>
                <a:gridCol w="4593425"/>
              </a:tblGrid>
              <a:tr h="930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Tema</a:t>
                      </a:r>
                      <a:endParaRPr sz="18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Dono</a:t>
                      </a:r>
                      <a:endParaRPr sz="18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Materiais</a:t>
                      </a:r>
                      <a:endParaRPr sz="18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Avaliação</a:t>
                      </a:r>
                      <a:endParaRPr sz="18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KPI (Indicadores)</a:t>
                      </a:r>
                      <a:endParaRPr sz="18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</a:tr>
              <a:tr h="96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Técnicas de prospecção</a:t>
                      </a:r>
                      <a:endParaRPr sz="18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Especialista.</a:t>
                      </a:r>
                      <a:endParaRPr sz="15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Playbook atualizado.</a:t>
                      </a:r>
                      <a:endParaRPr sz="15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Role-play.</a:t>
                      </a:r>
                      <a:endParaRPr sz="15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% representantes certificados.</a:t>
                      </a:r>
                      <a:endParaRPr sz="15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24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Negociação consultiva</a:t>
                      </a:r>
                      <a:endParaRPr sz="18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Gestor Comercial.</a:t>
                      </a:r>
                      <a:endParaRPr sz="15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Gravações + cases.</a:t>
                      </a:r>
                      <a:endParaRPr sz="15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Simulação.</a:t>
                      </a:r>
                      <a:endParaRPr sz="15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Aumento taxa de ganho.</a:t>
                      </a:r>
                      <a:endParaRPr sz="15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24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Uso avançado do CRM</a:t>
                      </a:r>
                      <a:endParaRPr sz="18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TI + Especialista.</a:t>
                      </a:r>
                      <a:endParaRPr sz="15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Tutoriais e workshops.</a:t>
                      </a:r>
                      <a:endParaRPr sz="15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Teste prático.</a:t>
                      </a:r>
                      <a:endParaRPr sz="15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Adoção do CRM 95%.</a:t>
                      </a:r>
                      <a:endParaRPr sz="1500" u="none" cap="none" strike="noStrike"/>
                    </a:p>
                  </a:txBody>
                  <a:tcPr marT="143400" marB="143400" marR="143400" marL="143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16" name="Google Shape;1616;p79"/>
          <p:cNvSpPr txBox="1"/>
          <p:nvPr/>
        </p:nvSpPr>
        <p:spPr>
          <a:xfrm>
            <a:off x="1097057" y="2473418"/>
            <a:ext cx="16214140" cy="8331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2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10.5 Calendário de capacitação trimestral</a:t>
            </a:r>
            <a:endParaRPr b="1" sz="5514">
              <a:solidFill>
                <a:srgbClr val="24374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617" name="Google Shape;1617;p79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1618" name="Google Shape;1618;p7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9" name="Google Shape;1619;p79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0" name="Google Shape;1620;p79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1" name="Google Shape;1621;p79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1622" name="Google Shape;1622;p79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1623" name="Google Shape;1623;p79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265C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8"/>
          <p:cNvSpPr/>
          <p:nvPr/>
        </p:nvSpPr>
        <p:spPr>
          <a:xfrm>
            <a:off x="1028700" y="3225789"/>
            <a:ext cx="16230600" cy="3124357"/>
          </a:xfrm>
          <a:custGeom>
            <a:rect b="b" l="l" r="r" t="t"/>
            <a:pathLst>
              <a:path extrusionOk="0" h="3124357" w="16230600">
                <a:moveTo>
                  <a:pt x="0" y="0"/>
                </a:moveTo>
                <a:lnTo>
                  <a:pt x="16230600" y="0"/>
                </a:lnTo>
                <a:lnTo>
                  <a:pt x="16230600" y="3124357"/>
                </a:lnTo>
                <a:lnTo>
                  <a:pt x="0" y="31243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4000"/>
            </a:blip>
            <a:stretch>
              <a:fillRect b="-204895" l="-7232" r="-172" t="-6683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7" name="Google Shape;277;p8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278" name="Google Shape;278;p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37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8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0" name="Google Shape;280;p8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1" name="Google Shape;281;p8"/>
          <p:cNvGrpSpPr/>
          <p:nvPr/>
        </p:nvGrpSpPr>
        <p:grpSpPr>
          <a:xfrm>
            <a:off x="1028700" y="6959260"/>
            <a:ext cx="1540089" cy="1540089"/>
            <a:chOff x="0" y="0"/>
            <a:chExt cx="812800" cy="812800"/>
          </a:xfrm>
        </p:grpSpPr>
        <p:sp>
          <p:nvSpPr>
            <p:cNvPr id="282" name="Google Shape;282;p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37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4" name="Google Shape;284;p8"/>
          <p:cNvGrpSpPr/>
          <p:nvPr/>
        </p:nvGrpSpPr>
        <p:grpSpPr>
          <a:xfrm>
            <a:off x="6773693" y="6959260"/>
            <a:ext cx="1540089" cy="1540089"/>
            <a:chOff x="0" y="0"/>
            <a:chExt cx="812800" cy="812800"/>
          </a:xfrm>
        </p:grpSpPr>
        <p:sp>
          <p:nvSpPr>
            <p:cNvPr id="285" name="Google Shape;285;p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37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7" name="Google Shape;287;p8"/>
          <p:cNvGrpSpPr/>
          <p:nvPr/>
        </p:nvGrpSpPr>
        <p:grpSpPr>
          <a:xfrm>
            <a:off x="12380831" y="6959260"/>
            <a:ext cx="1540089" cy="1540089"/>
            <a:chOff x="0" y="0"/>
            <a:chExt cx="812800" cy="812800"/>
          </a:xfrm>
        </p:grpSpPr>
        <p:sp>
          <p:nvSpPr>
            <p:cNvPr id="288" name="Google Shape;288;p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37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0" name="Google Shape;290;p8"/>
          <p:cNvSpPr/>
          <p:nvPr/>
        </p:nvSpPr>
        <p:spPr>
          <a:xfrm>
            <a:off x="1393612" y="7321204"/>
            <a:ext cx="810265" cy="816201"/>
          </a:xfrm>
          <a:custGeom>
            <a:rect b="b" l="l" r="r" t="t"/>
            <a:pathLst>
              <a:path extrusionOk="0" h="816201" w="810265">
                <a:moveTo>
                  <a:pt x="0" y="0"/>
                </a:moveTo>
                <a:lnTo>
                  <a:pt x="810265" y="0"/>
                </a:lnTo>
                <a:lnTo>
                  <a:pt x="810265" y="816200"/>
                </a:lnTo>
                <a:lnTo>
                  <a:pt x="0" y="816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8"/>
          <p:cNvSpPr/>
          <p:nvPr/>
        </p:nvSpPr>
        <p:spPr>
          <a:xfrm>
            <a:off x="7100791" y="7321204"/>
            <a:ext cx="885894" cy="803949"/>
          </a:xfrm>
          <a:custGeom>
            <a:rect b="b" l="l" r="r" t="t"/>
            <a:pathLst>
              <a:path extrusionOk="0" h="803949" w="885894">
                <a:moveTo>
                  <a:pt x="0" y="0"/>
                </a:moveTo>
                <a:lnTo>
                  <a:pt x="885894" y="0"/>
                </a:lnTo>
                <a:lnTo>
                  <a:pt x="885894" y="803949"/>
                </a:lnTo>
                <a:lnTo>
                  <a:pt x="0" y="8039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8"/>
          <p:cNvSpPr/>
          <p:nvPr/>
        </p:nvSpPr>
        <p:spPr>
          <a:xfrm>
            <a:off x="12753951" y="7330336"/>
            <a:ext cx="755748" cy="703791"/>
          </a:xfrm>
          <a:custGeom>
            <a:rect b="b" l="l" r="r" t="t"/>
            <a:pathLst>
              <a:path extrusionOk="0" h="703791" w="755748">
                <a:moveTo>
                  <a:pt x="0" y="0"/>
                </a:moveTo>
                <a:lnTo>
                  <a:pt x="755748" y="0"/>
                </a:lnTo>
                <a:lnTo>
                  <a:pt x="755748" y="703790"/>
                </a:lnTo>
                <a:lnTo>
                  <a:pt x="0" y="7037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8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294" name="Google Shape;294;p8"/>
          <p:cNvSpPr txBox="1"/>
          <p:nvPr/>
        </p:nvSpPr>
        <p:spPr>
          <a:xfrm>
            <a:off x="1028700" y="1787651"/>
            <a:ext cx="11070630" cy="910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1.4 Tagline e mensagens-chave</a:t>
            </a:r>
            <a:endParaRPr/>
          </a:p>
        </p:txBody>
      </p:sp>
      <p:sp>
        <p:nvSpPr>
          <p:cNvPr id="295" name="Google Shape;295;p8"/>
          <p:cNvSpPr txBox="1"/>
          <p:nvPr/>
        </p:nvSpPr>
        <p:spPr>
          <a:xfrm>
            <a:off x="2839995" y="7070025"/>
            <a:ext cx="3086374" cy="4348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3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Startups</a:t>
            </a:r>
            <a:endParaRPr/>
          </a:p>
        </p:txBody>
      </p:sp>
      <p:sp>
        <p:nvSpPr>
          <p:cNvPr id="296" name="Google Shape;296;p8"/>
          <p:cNvSpPr txBox="1"/>
          <p:nvPr/>
        </p:nvSpPr>
        <p:spPr>
          <a:xfrm>
            <a:off x="2839995" y="7529699"/>
            <a:ext cx="2893101" cy="7731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1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“Do zero ao destaque sem perder o ritmo.”</a:t>
            </a:r>
            <a:endParaRPr/>
          </a:p>
        </p:txBody>
      </p:sp>
      <p:sp>
        <p:nvSpPr>
          <p:cNvPr id="297" name="Google Shape;297;p8"/>
          <p:cNvSpPr txBox="1"/>
          <p:nvPr/>
        </p:nvSpPr>
        <p:spPr>
          <a:xfrm>
            <a:off x="11129038" y="4248666"/>
            <a:ext cx="5583763" cy="1160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6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“Estratégia que conversa </a:t>
            </a:r>
            <a:endParaRPr/>
          </a:p>
          <a:p>
            <a:pPr indent="0" lvl="0" marL="0" marR="0" rtl="0" algn="ctr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6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com gente de verdade.”</a:t>
            </a:r>
            <a:endParaRPr/>
          </a:p>
        </p:txBody>
      </p:sp>
      <p:sp>
        <p:nvSpPr>
          <p:cNvPr id="298" name="Google Shape;298;p8"/>
          <p:cNvSpPr txBox="1"/>
          <p:nvPr/>
        </p:nvSpPr>
        <p:spPr>
          <a:xfrm>
            <a:off x="8580482" y="7070025"/>
            <a:ext cx="3086374" cy="4348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3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PMEs</a:t>
            </a:r>
            <a:endParaRPr/>
          </a:p>
        </p:txBody>
      </p:sp>
      <p:sp>
        <p:nvSpPr>
          <p:cNvPr id="299" name="Google Shape;299;p8"/>
          <p:cNvSpPr txBox="1"/>
          <p:nvPr/>
        </p:nvSpPr>
        <p:spPr>
          <a:xfrm>
            <a:off x="8580482" y="7529699"/>
            <a:ext cx="2893101" cy="7731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1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“Marketing que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1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projeta o seu futuro.”</a:t>
            </a:r>
            <a:endParaRPr/>
          </a:p>
        </p:txBody>
      </p:sp>
      <p:sp>
        <p:nvSpPr>
          <p:cNvPr id="300" name="Google Shape;300;p8"/>
          <p:cNvSpPr txBox="1"/>
          <p:nvPr/>
        </p:nvSpPr>
        <p:spPr>
          <a:xfrm>
            <a:off x="14187619" y="7088758"/>
            <a:ext cx="3086374" cy="4348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3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Grandes marcas</a:t>
            </a:r>
            <a:endParaRPr/>
          </a:p>
        </p:txBody>
      </p:sp>
      <p:sp>
        <p:nvSpPr>
          <p:cNvPr id="301" name="Google Shape;301;p8"/>
          <p:cNvSpPr txBox="1"/>
          <p:nvPr/>
        </p:nvSpPr>
        <p:spPr>
          <a:xfrm>
            <a:off x="14187619" y="7548431"/>
            <a:ext cx="3055221" cy="7731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1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“Criatividade para gerar impacto em escala.”</a:t>
            </a:r>
            <a:endParaRPr/>
          </a:p>
        </p:txBody>
      </p:sp>
      <p:sp>
        <p:nvSpPr>
          <p:cNvPr id="302" name="Google Shape;302;p8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303" name="Google Shape;303;p8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  <p:transition>
    <p:wipe dir="d"/>
  </p:transition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43747"/>
        </a:solidFill>
      </p:bgPr>
    </p:bg>
    <p:spTree>
      <p:nvGrpSpPr>
        <p:cNvPr id="1627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80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999"/>
            </a:blip>
            <a:stretch>
              <a:fillRect b="-5553" l="0" r="0" t="-555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29" name="Google Shape;1629;p80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1630" name="Google Shape;1630;p8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1" name="Google Shape;1631;p80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32" name="Google Shape;1632;p80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3" name="Google Shape;1633;p80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1634" name="Google Shape;1634;p80"/>
          <p:cNvSpPr txBox="1"/>
          <p:nvPr/>
        </p:nvSpPr>
        <p:spPr>
          <a:xfrm>
            <a:off x="1028700" y="3898477"/>
            <a:ext cx="12617740" cy="2680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3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2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Monitoramento, KPIs </a:t>
            </a:r>
            <a:r>
              <a:rPr b="1" lang="en-US" sz="10250">
                <a:solidFill>
                  <a:srgbClr val="FF265C"/>
                </a:solidFill>
                <a:latin typeface="Roboto"/>
                <a:ea typeface="Roboto"/>
                <a:cs typeface="Roboto"/>
                <a:sym typeface="Roboto"/>
              </a:rPr>
              <a:t>e dashboards</a:t>
            </a:r>
            <a:endParaRPr/>
          </a:p>
        </p:txBody>
      </p:sp>
      <p:sp>
        <p:nvSpPr>
          <p:cNvPr id="1635" name="Google Shape;1635;p80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43747"/>
        </a:solidFill>
      </p:bgPr>
    </p:bg>
    <p:spTree>
      <p:nvGrpSpPr>
        <p:cNvPr id="1639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0" name="Google Shape;1640;p81"/>
          <p:cNvGraphicFramePr/>
          <p:nvPr/>
        </p:nvGraphicFramePr>
        <p:xfrm>
          <a:off x="1097057" y="34491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{1CF1BC00-48C3-43BC-B430-7C3D8B3CE2B8}</a:tableStyleId>
              </a:tblPr>
              <a:tblGrid>
                <a:gridCol w="2374075"/>
                <a:gridCol w="2607425"/>
                <a:gridCol w="2812275"/>
                <a:gridCol w="2812275"/>
                <a:gridCol w="2812275"/>
                <a:gridCol w="2812275"/>
              </a:tblGrid>
              <a:tr h="832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Time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KPI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Meta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Atual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Gap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Ações corretivas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Vendas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Taxa de conversão (%).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25%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18%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-7%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Treinamento em follow-ups.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33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Marketing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Leads qualificados/mês.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500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420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-80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Revisão de campanhas 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 mídia.</a:t>
                      </a:r>
                      <a:endParaRPr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51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Churn (%).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3%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4.5%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+1.5%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Programa de retenção dedicado.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50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Produto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Bugs críticos abertos.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&lt;10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+5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Time de correção emergencial.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1641" name="Google Shape;1641;p81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1642" name="Google Shape;1642;p8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3" name="Google Shape;1643;p81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4" name="Google Shape;1644;p81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5" name="Google Shape;1645;p81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1646" name="Google Shape;1646;p81"/>
          <p:cNvSpPr txBox="1"/>
          <p:nvPr/>
        </p:nvSpPr>
        <p:spPr>
          <a:xfrm>
            <a:off x="1097057" y="1796915"/>
            <a:ext cx="8920444" cy="833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11.1 Métricas por time</a:t>
            </a:r>
            <a:endParaRPr/>
          </a:p>
        </p:txBody>
      </p:sp>
      <p:sp>
        <p:nvSpPr>
          <p:cNvPr id="1647" name="Google Shape;1647;p81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1648" name="Google Shape;1648;p81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43747"/>
        </a:solidFill>
      </p:bgPr>
    </p:bg>
    <p:spTree>
      <p:nvGrpSpPr>
        <p:cNvPr id="1652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3" name="Google Shape;1653;p82"/>
          <p:cNvGraphicFramePr/>
          <p:nvPr/>
        </p:nvGraphicFramePr>
        <p:xfrm>
          <a:off x="1097057" y="33825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{1CF1BC00-48C3-43BC-B430-7C3D8B3CE2B8}</a:tableStyleId>
              </a:tblPr>
              <a:tblGrid>
                <a:gridCol w="2374075"/>
                <a:gridCol w="2084525"/>
                <a:gridCol w="2114900"/>
                <a:gridCol w="3079725"/>
                <a:gridCol w="3046300"/>
                <a:gridCol w="3531050"/>
              </a:tblGrid>
              <a:tr h="832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Métrica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Meta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Atual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Período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Owner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Observações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CAC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R$ 500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R$ 650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Mensal.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Marketing.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Necessário otimizar mídia paga.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33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CPL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R$ 100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R$ 90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Mensal.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Growth Ops.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Dentro da meta.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51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ROI de campanhas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4x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3.2x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Trimestral.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CMO.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Ajustar mix de canais.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50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Presença em IA Search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Top 3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Top 5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Mensal.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Conteúdo/SEO.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Reforçar SEO em prompts estratégicos.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1654" name="Google Shape;1654;p82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1655" name="Google Shape;1655;p8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6" name="Google Shape;1656;p82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7" name="Google Shape;1657;p82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8" name="Google Shape;1658;p82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1659" name="Google Shape;1659;p82"/>
          <p:cNvSpPr txBox="1"/>
          <p:nvPr/>
        </p:nvSpPr>
        <p:spPr>
          <a:xfrm>
            <a:off x="1097057" y="1796915"/>
            <a:ext cx="8920444" cy="823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11.2 Marketing &amp; Growth</a:t>
            </a:r>
            <a:endParaRPr/>
          </a:p>
        </p:txBody>
      </p:sp>
      <p:sp>
        <p:nvSpPr>
          <p:cNvPr id="1660" name="Google Shape;1660;p82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1661" name="Google Shape;1661;p82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265C"/>
        </a:solidFill>
      </p:bgPr>
    </p:bg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6" name="Google Shape;1666;p83"/>
          <p:cNvGrpSpPr/>
          <p:nvPr/>
        </p:nvGrpSpPr>
        <p:grpSpPr>
          <a:xfrm>
            <a:off x="9812490" y="1697756"/>
            <a:ext cx="7446810" cy="1390903"/>
            <a:chOff x="0" y="0"/>
            <a:chExt cx="2228321" cy="416202"/>
          </a:xfrm>
        </p:grpSpPr>
        <p:sp>
          <p:nvSpPr>
            <p:cNvPr id="1667" name="Google Shape;1667;p83"/>
            <p:cNvSpPr/>
            <p:nvPr/>
          </p:nvSpPr>
          <p:spPr>
            <a:xfrm>
              <a:off x="0" y="0"/>
              <a:ext cx="2228321" cy="416202"/>
            </a:xfrm>
            <a:custGeom>
              <a:rect b="b" l="l" r="r" t="t"/>
              <a:pathLst>
                <a:path extrusionOk="0" h="416202" w="2228321">
                  <a:moveTo>
                    <a:pt x="25991" y="0"/>
                  </a:moveTo>
                  <a:lnTo>
                    <a:pt x="2202330" y="0"/>
                  </a:lnTo>
                  <a:cubicBezTo>
                    <a:pt x="2209223" y="0"/>
                    <a:pt x="2215834" y="2738"/>
                    <a:pt x="2220708" y="7613"/>
                  </a:cubicBezTo>
                  <a:cubicBezTo>
                    <a:pt x="2225583" y="12487"/>
                    <a:pt x="2228321" y="19098"/>
                    <a:pt x="2228321" y="25991"/>
                  </a:cubicBezTo>
                  <a:lnTo>
                    <a:pt x="2228321" y="390211"/>
                  </a:lnTo>
                  <a:cubicBezTo>
                    <a:pt x="2228321" y="397105"/>
                    <a:pt x="2225583" y="403715"/>
                    <a:pt x="2220708" y="408590"/>
                  </a:cubicBezTo>
                  <a:cubicBezTo>
                    <a:pt x="2215834" y="413464"/>
                    <a:pt x="2209223" y="416202"/>
                    <a:pt x="2202330" y="416202"/>
                  </a:cubicBezTo>
                  <a:lnTo>
                    <a:pt x="25991" y="416202"/>
                  </a:lnTo>
                  <a:cubicBezTo>
                    <a:pt x="19098" y="416202"/>
                    <a:pt x="12487" y="413464"/>
                    <a:pt x="7613" y="408590"/>
                  </a:cubicBezTo>
                  <a:cubicBezTo>
                    <a:pt x="2738" y="403715"/>
                    <a:pt x="0" y="397105"/>
                    <a:pt x="0" y="390211"/>
                  </a:cubicBezTo>
                  <a:lnTo>
                    <a:pt x="0" y="25991"/>
                  </a:lnTo>
                  <a:cubicBezTo>
                    <a:pt x="0" y="19098"/>
                    <a:pt x="2738" y="12487"/>
                    <a:pt x="7613" y="7613"/>
                  </a:cubicBezTo>
                  <a:cubicBezTo>
                    <a:pt x="12487" y="2738"/>
                    <a:pt x="19098" y="0"/>
                    <a:pt x="25991" y="0"/>
                  </a:cubicBezTo>
                  <a:close/>
                </a:path>
              </a:pathLst>
            </a:custGeom>
            <a:solidFill>
              <a:srgbClr val="2437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8" name="Google Shape;1668;p83"/>
            <p:cNvSpPr txBox="1"/>
            <p:nvPr/>
          </p:nvSpPr>
          <p:spPr>
            <a:xfrm>
              <a:off x="0" y="28575"/>
              <a:ext cx="2228321" cy="3876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69" name="Google Shape;1669;p83"/>
          <p:cNvSpPr txBox="1"/>
          <p:nvPr/>
        </p:nvSpPr>
        <p:spPr>
          <a:xfrm>
            <a:off x="10307850" y="1981924"/>
            <a:ext cx="2709272" cy="3718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14">
                <a:solidFill>
                  <a:srgbClr val="FF265C"/>
                </a:solidFill>
                <a:latin typeface="Roboto"/>
                <a:ea typeface="Roboto"/>
                <a:cs typeface="Roboto"/>
                <a:sym typeface="Roboto"/>
              </a:rPr>
              <a:t>Compromisso</a:t>
            </a:r>
            <a:endParaRPr b="1" sz="2614">
              <a:solidFill>
                <a:srgbClr val="FF265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0" name="Google Shape;1670;p83"/>
          <p:cNvSpPr txBox="1"/>
          <p:nvPr/>
        </p:nvSpPr>
        <p:spPr>
          <a:xfrm>
            <a:off x="10307850" y="2355778"/>
            <a:ext cx="4481506" cy="404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Receita mínima garantida.</a:t>
            </a:r>
            <a:endParaRPr/>
          </a:p>
        </p:txBody>
      </p:sp>
      <p:grpSp>
        <p:nvGrpSpPr>
          <p:cNvPr id="1671" name="Google Shape;1671;p83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1672" name="Google Shape;1672;p8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37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3" name="Google Shape;1673;p83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4" name="Google Shape;1674;p83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5" name="Google Shape;1675;p83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1676" name="Google Shape;1676;p83"/>
          <p:cNvSpPr txBox="1"/>
          <p:nvPr/>
        </p:nvSpPr>
        <p:spPr>
          <a:xfrm>
            <a:off x="1045160" y="2853184"/>
            <a:ext cx="5894624" cy="1642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11.3 Forecast 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&amp; Metas</a:t>
            </a:r>
            <a:endParaRPr/>
          </a:p>
        </p:txBody>
      </p:sp>
      <p:sp>
        <p:nvSpPr>
          <p:cNvPr id="1677" name="Google Shape;1677;p83"/>
          <p:cNvSpPr txBox="1"/>
          <p:nvPr/>
        </p:nvSpPr>
        <p:spPr>
          <a:xfrm>
            <a:off x="1028700" y="5942256"/>
            <a:ext cx="5537895" cy="1986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88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Estrutura para alinhar expectativas sobre receita, prevendo cenários e disparando alertas automáticos em caso de desvios.</a:t>
            </a:r>
            <a:endParaRPr/>
          </a:p>
        </p:txBody>
      </p:sp>
      <p:sp>
        <p:nvSpPr>
          <p:cNvPr id="1678" name="Google Shape;1678;p83"/>
          <p:cNvSpPr/>
          <p:nvPr/>
        </p:nvSpPr>
        <p:spPr>
          <a:xfrm>
            <a:off x="1028700" y="5013568"/>
            <a:ext cx="404812" cy="404812"/>
          </a:xfrm>
          <a:custGeom>
            <a:rect b="b" l="l" r="r" t="t"/>
            <a:pathLst>
              <a:path extrusionOk="0" h="404812" w="404812">
                <a:moveTo>
                  <a:pt x="0" y="0"/>
                </a:moveTo>
                <a:lnTo>
                  <a:pt x="404812" y="0"/>
                </a:lnTo>
                <a:lnTo>
                  <a:pt x="404812" y="404813"/>
                </a:lnTo>
                <a:lnTo>
                  <a:pt x="0" y="4048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79" name="Google Shape;1679;p83"/>
          <p:cNvGrpSpPr/>
          <p:nvPr/>
        </p:nvGrpSpPr>
        <p:grpSpPr>
          <a:xfrm>
            <a:off x="7939081" y="3279469"/>
            <a:ext cx="7446810" cy="1390903"/>
            <a:chOff x="0" y="0"/>
            <a:chExt cx="2228321" cy="416202"/>
          </a:xfrm>
        </p:grpSpPr>
        <p:sp>
          <p:nvSpPr>
            <p:cNvPr id="1680" name="Google Shape;1680;p83"/>
            <p:cNvSpPr/>
            <p:nvPr/>
          </p:nvSpPr>
          <p:spPr>
            <a:xfrm>
              <a:off x="0" y="0"/>
              <a:ext cx="2228321" cy="416202"/>
            </a:xfrm>
            <a:custGeom>
              <a:rect b="b" l="l" r="r" t="t"/>
              <a:pathLst>
                <a:path extrusionOk="0" h="416202" w="2228321">
                  <a:moveTo>
                    <a:pt x="25991" y="0"/>
                  </a:moveTo>
                  <a:lnTo>
                    <a:pt x="2202330" y="0"/>
                  </a:lnTo>
                  <a:cubicBezTo>
                    <a:pt x="2209223" y="0"/>
                    <a:pt x="2215834" y="2738"/>
                    <a:pt x="2220708" y="7613"/>
                  </a:cubicBezTo>
                  <a:cubicBezTo>
                    <a:pt x="2225583" y="12487"/>
                    <a:pt x="2228321" y="19098"/>
                    <a:pt x="2228321" y="25991"/>
                  </a:cubicBezTo>
                  <a:lnTo>
                    <a:pt x="2228321" y="390211"/>
                  </a:lnTo>
                  <a:cubicBezTo>
                    <a:pt x="2228321" y="397105"/>
                    <a:pt x="2225583" y="403715"/>
                    <a:pt x="2220708" y="408590"/>
                  </a:cubicBezTo>
                  <a:cubicBezTo>
                    <a:pt x="2215834" y="413464"/>
                    <a:pt x="2209223" y="416202"/>
                    <a:pt x="2202330" y="416202"/>
                  </a:cubicBezTo>
                  <a:lnTo>
                    <a:pt x="25991" y="416202"/>
                  </a:lnTo>
                  <a:cubicBezTo>
                    <a:pt x="19098" y="416202"/>
                    <a:pt x="12487" y="413464"/>
                    <a:pt x="7613" y="408590"/>
                  </a:cubicBezTo>
                  <a:cubicBezTo>
                    <a:pt x="2738" y="403715"/>
                    <a:pt x="0" y="397105"/>
                    <a:pt x="0" y="390211"/>
                  </a:cubicBezTo>
                  <a:lnTo>
                    <a:pt x="0" y="25991"/>
                  </a:lnTo>
                  <a:cubicBezTo>
                    <a:pt x="0" y="19098"/>
                    <a:pt x="2738" y="12487"/>
                    <a:pt x="7613" y="7613"/>
                  </a:cubicBezTo>
                  <a:cubicBezTo>
                    <a:pt x="12487" y="2738"/>
                    <a:pt x="19098" y="0"/>
                    <a:pt x="25991" y="0"/>
                  </a:cubicBezTo>
                  <a:close/>
                </a:path>
              </a:pathLst>
            </a:custGeom>
            <a:solidFill>
              <a:srgbClr val="2437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p83"/>
            <p:cNvSpPr txBox="1"/>
            <p:nvPr/>
          </p:nvSpPr>
          <p:spPr>
            <a:xfrm>
              <a:off x="0" y="28575"/>
              <a:ext cx="2228321" cy="3876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2" name="Google Shape;1682;p83"/>
          <p:cNvSpPr txBox="1"/>
          <p:nvPr/>
        </p:nvSpPr>
        <p:spPr>
          <a:xfrm>
            <a:off x="8434442" y="3538487"/>
            <a:ext cx="2709272" cy="3718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14">
                <a:solidFill>
                  <a:srgbClr val="FF265C"/>
                </a:solidFill>
                <a:latin typeface="Roboto"/>
                <a:ea typeface="Roboto"/>
                <a:cs typeface="Roboto"/>
                <a:sym typeface="Roboto"/>
              </a:rPr>
              <a:t>Melhor cenário</a:t>
            </a:r>
            <a:endParaRPr b="1" sz="2614">
              <a:solidFill>
                <a:srgbClr val="FF265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3" name="Google Shape;1683;p83"/>
          <p:cNvSpPr txBox="1"/>
          <p:nvPr/>
        </p:nvSpPr>
        <p:spPr>
          <a:xfrm>
            <a:off x="8434442" y="3912340"/>
            <a:ext cx="6291852" cy="404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Lead com alta chance de fechamento.</a:t>
            </a:r>
            <a:endParaRPr/>
          </a:p>
        </p:txBody>
      </p:sp>
      <p:grpSp>
        <p:nvGrpSpPr>
          <p:cNvPr id="1684" name="Google Shape;1684;p83"/>
          <p:cNvGrpSpPr/>
          <p:nvPr/>
        </p:nvGrpSpPr>
        <p:grpSpPr>
          <a:xfrm>
            <a:off x="9812490" y="4865444"/>
            <a:ext cx="7446810" cy="1390903"/>
            <a:chOff x="0" y="0"/>
            <a:chExt cx="2228321" cy="416202"/>
          </a:xfrm>
        </p:grpSpPr>
        <p:sp>
          <p:nvSpPr>
            <p:cNvPr id="1685" name="Google Shape;1685;p83"/>
            <p:cNvSpPr/>
            <p:nvPr/>
          </p:nvSpPr>
          <p:spPr>
            <a:xfrm>
              <a:off x="0" y="0"/>
              <a:ext cx="2228321" cy="416202"/>
            </a:xfrm>
            <a:custGeom>
              <a:rect b="b" l="l" r="r" t="t"/>
              <a:pathLst>
                <a:path extrusionOk="0" h="416202" w="2228321">
                  <a:moveTo>
                    <a:pt x="25991" y="0"/>
                  </a:moveTo>
                  <a:lnTo>
                    <a:pt x="2202330" y="0"/>
                  </a:lnTo>
                  <a:cubicBezTo>
                    <a:pt x="2209223" y="0"/>
                    <a:pt x="2215834" y="2738"/>
                    <a:pt x="2220708" y="7613"/>
                  </a:cubicBezTo>
                  <a:cubicBezTo>
                    <a:pt x="2225583" y="12487"/>
                    <a:pt x="2228321" y="19098"/>
                    <a:pt x="2228321" y="25991"/>
                  </a:cubicBezTo>
                  <a:lnTo>
                    <a:pt x="2228321" y="390211"/>
                  </a:lnTo>
                  <a:cubicBezTo>
                    <a:pt x="2228321" y="397105"/>
                    <a:pt x="2225583" y="403715"/>
                    <a:pt x="2220708" y="408590"/>
                  </a:cubicBezTo>
                  <a:cubicBezTo>
                    <a:pt x="2215834" y="413464"/>
                    <a:pt x="2209223" y="416202"/>
                    <a:pt x="2202330" y="416202"/>
                  </a:cubicBezTo>
                  <a:lnTo>
                    <a:pt x="25991" y="416202"/>
                  </a:lnTo>
                  <a:cubicBezTo>
                    <a:pt x="19098" y="416202"/>
                    <a:pt x="12487" y="413464"/>
                    <a:pt x="7613" y="408590"/>
                  </a:cubicBezTo>
                  <a:cubicBezTo>
                    <a:pt x="2738" y="403715"/>
                    <a:pt x="0" y="397105"/>
                    <a:pt x="0" y="390211"/>
                  </a:cubicBezTo>
                  <a:lnTo>
                    <a:pt x="0" y="25991"/>
                  </a:lnTo>
                  <a:cubicBezTo>
                    <a:pt x="0" y="19098"/>
                    <a:pt x="2738" y="12487"/>
                    <a:pt x="7613" y="7613"/>
                  </a:cubicBezTo>
                  <a:cubicBezTo>
                    <a:pt x="12487" y="2738"/>
                    <a:pt x="19098" y="0"/>
                    <a:pt x="25991" y="0"/>
                  </a:cubicBezTo>
                  <a:close/>
                </a:path>
              </a:pathLst>
            </a:custGeom>
            <a:solidFill>
              <a:srgbClr val="2437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83"/>
            <p:cNvSpPr txBox="1"/>
            <p:nvPr/>
          </p:nvSpPr>
          <p:spPr>
            <a:xfrm>
              <a:off x="0" y="28575"/>
              <a:ext cx="2228321" cy="3876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7" name="Google Shape;1687;p83"/>
          <p:cNvSpPr txBox="1"/>
          <p:nvPr/>
        </p:nvSpPr>
        <p:spPr>
          <a:xfrm>
            <a:off x="10307849" y="5124461"/>
            <a:ext cx="3658873" cy="3718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14">
                <a:solidFill>
                  <a:srgbClr val="FF265C"/>
                </a:solidFill>
                <a:latin typeface="Roboto"/>
                <a:ea typeface="Roboto"/>
                <a:cs typeface="Roboto"/>
                <a:sym typeface="Roboto"/>
              </a:rPr>
              <a:t>Potencial adicional</a:t>
            </a:r>
            <a:endParaRPr b="1" sz="2614">
              <a:solidFill>
                <a:srgbClr val="FF265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8" name="Google Shape;1688;p83"/>
          <p:cNvSpPr txBox="1"/>
          <p:nvPr/>
        </p:nvSpPr>
        <p:spPr>
          <a:xfrm>
            <a:off x="10307850" y="5498315"/>
            <a:ext cx="6291852" cy="404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Potenciais extras que podem entrar.</a:t>
            </a:r>
            <a:endParaRPr/>
          </a:p>
        </p:txBody>
      </p:sp>
      <p:grpSp>
        <p:nvGrpSpPr>
          <p:cNvPr id="1689" name="Google Shape;1689;p83"/>
          <p:cNvGrpSpPr/>
          <p:nvPr/>
        </p:nvGrpSpPr>
        <p:grpSpPr>
          <a:xfrm>
            <a:off x="7856963" y="6451419"/>
            <a:ext cx="7446810" cy="1390903"/>
            <a:chOff x="0" y="0"/>
            <a:chExt cx="2228321" cy="416202"/>
          </a:xfrm>
        </p:grpSpPr>
        <p:sp>
          <p:nvSpPr>
            <p:cNvPr id="1690" name="Google Shape;1690;p83"/>
            <p:cNvSpPr/>
            <p:nvPr/>
          </p:nvSpPr>
          <p:spPr>
            <a:xfrm>
              <a:off x="0" y="0"/>
              <a:ext cx="2228321" cy="416202"/>
            </a:xfrm>
            <a:custGeom>
              <a:rect b="b" l="l" r="r" t="t"/>
              <a:pathLst>
                <a:path extrusionOk="0" h="416202" w="2228321">
                  <a:moveTo>
                    <a:pt x="25991" y="0"/>
                  </a:moveTo>
                  <a:lnTo>
                    <a:pt x="2202330" y="0"/>
                  </a:lnTo>
                  <a:cubicBezTo>
                    <a:pt x="2209223" y="0"/>
                    <a:pt x="2215834" y="2738"/>
                    <a:pt x="2220708" y="7613"/>
                  </a:cubicBezTo>
                  <a:cubicBezTo>
                    <a:pt x="2225583" y="12487"/>
                    <a:pt x="2228321" y="19098"/>
                    <a:pt x="2228321" y="25991"/>
                  </a:cubicBezTo>
                  <a:lnTo>
                    <a:pt x="2228321" y="390211"/>
                  </a:lnTo>
                  <a:cubicBezTo>
                    <a:pt x="2228321" y="397105"/>
                    <a:pt x="2225583" y="403715"/>
                    <a:pt x="2220708" y="408590"/>
                  </a:cubicBezTo>
                  <a:cubicBezTo>
                    <a:pt x="2215834" y="413464"/>
                    <a:pt x="2209223" y="416202"/>
                    <a:pt x="2202330" y="416202"/>
                  </a:cubicBezTo>
                  <a:lnTo>
                    <a:pt x="25991" y="416202"/>
                  </a:lnTo>
                  <a:cubicBezTo>
                    <a:pt x="19098" y="416202"/>
                    <a:pt x="12487" y="413464"/>
                    <a:pt x="7613" y="408590"/>
                  </a:cubicBezTo>
                  <a:cubicBezTo>
                    <a:pt x="2738" y="403715"/>
                    <a:pt x="0" y="397105"/>
                    <a:pt x="0" y="390211"/>
                  </a:cubicBezTo>
                  <a:lnTo>
                    <a:pt x="0" y="25991"/>
                  </a:lnTo>
                  <a:cubicBezTo>
                    <a:pt x="0" y="19098"/>
                    <a:pt x="2738" y="12487"/>
                    <a:pt x="7613" y="7613"/>
                  </a:cubicBezTo>
                  <a:cubicBezTo>
                    <a:pt x="12487" y="2738"/>
                    <a:pt x="19098" y="0"/>
                    <a:pt x="25991" y="0"/>
                  </a:cubicBezTo>
                  <a:close/>
                </a:path>
              </a:pathLst>
            </a:custGeom>
            <a:solidFill>
              <a:srgbClr val="2437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1" name="Google Shape;1691;p83"/>
            <p:cNvSpPr txBox="1"/>
            <p:nvPr/>
          </p:nvSpPr>
          <p:spPr>
            <a:xfrm>
              <a:off x="0" y="28575"/>
              <a:ext cx="2228321" cy="3876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92" name="Google Shape;1692;p83"/>
          <p:cNvSpPr txBox="1"/>
          <p:nvPr/>
        </p:nvSpPr>
        <p:spPr>
          <a:xfrm>
            <a:off x="8352324" y="6710436"/>
            <a:ext cx="2709272" cy="3718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14">
                <a:solidFill>
                  <a:srgbClr val="FF265C"/>
                </a:solidFill>
                <a:latin typeface="Roboto"/>
                <a:ea typeface="Roboto"/>
                <a:cs typeface="Roboto"/>
                <a:sym typeface="Roboto"/>
              </a:rPr>
              <a:t>Previsão</a:t>
            </a:r>
            <a:endParaRPr b="1" sz="2614">
              <a:solidFill>
                <a:srgbClr val="FF265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3" name="Google Shape;1693;p83"/>
          <p:cNvSpPr txBox="1"/>
          <p:nvPr/>
        </p:nvSpPr>
        <p:spPr>
          <a:xfrm>
            <a:off x="8352324" y="7084290"/>
            <a:ext cx="6291852" cy="404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Comparação forecast vs. realizado.</a:t>
            </a:r>
            <a:endParaRPr/>
          </a:p>
        </p:txBody>
      </p:sp>
      <p:grpSp>
        <p:nvGrpSpPr>
          <p:cNvPr id="1694" name="Google Shape;1694;p83"/>
          <p:cNvGrpSpPr/>
          <p:nvPr/>
        </p:nvGrpSpPr>
        <p:grpSpPr>
          <a:xfrm>
            <a:off x="9789078" y="8024913"/>
            <a:ext cx="7446810" cy="1390903"/>
            <a:chOff x="0" y="0"/>
            <a:chExt cx="2228321" cy="416202"/>
          </a:xfrm>
        </p:grpSpPr>
        <p:sp>
          <p:nvSpPr>
            <p:cNvPr id="1695" name="Google Shape;1695;p83"/>
            <p:cNvSpPr/>
            <p:nvPr/>
          </p:nvSpPr>
          <p:spPr>
            <a:xfrm>
              <a:off x="0" y="0"/>
              <a:ext cx="2228321" cy="416202"/>
            </a:xfrm>
            <a:custGeom>
              <a:rect b="b" l="l" r="r" t="t"/>
              <a:pathLst>
                <a:path extrusionOk="0" h="416202" w="2228321">
                  <a:moveTo>
                    <a:pt x="25991" y="0"/>
                  </a:moveTo>
                  <a:lnTo>
                    <a:pt x="2202330" y="0"/>
                  </a:lnTo>
                  <a:cubicBezTo>
                    <a:pt x="2209223" y="0"/>
                    <a:pt x="2215834" y="2738"/>
                    <a:pt x="2220708" y="7613"/>
                  </a:cubicBezTo>
                  <a:cubicBezTo>
                    <a:pt x="2225583" y="12487"/>
                    <a:pt x="2228321" y="19098"/>
                    <a:pt x="2228321" y="25991"/>
                  </a:cubicBezTo>
                  <a:lnTo>
                    <a:pt x="2228321" y="390211"/>
                  </a:lnTo>
                  <a:cubicBezTo>
                    <a:pt x="2228321" y="397105"/>
                    <a:pt x="2225583" y="403715"/>
                    <a:pt x="2220708" y="408590"/>
                  </a:cubicBezTo>
                  <a:cubicBezTo>
                    <a:pt x="2215834" y="413464"/>
                    <a:pt x="2209223" y="416202"/>
                    <a:pt x="2202330" y="416202"/>
                  </a:cubicBezTo>
                  <a:lnTo>
                    <a:pt x="25991" y="416202"/>
                  </a:lnTo>
                  <a:cubicBezTo>
                    <a:pt x="19098" y="416202"/>
                    <a:pt x="12487" y="413464"/>
                    <a:pt x="7613" y="408590"/>
                  </a:cubicBezTo>
                  <a:cubicBezTo>
                    <a:pt x="2738" y="403715"/>
                    <a:pt x="0" y="397105"/>
                    <a:pt x="0" y="390211"/>
                  </a:cubicBezTo>
                  <a:lnTo>
                    <a:pt x="0" y="25991"/>
                  </a:lnTo>
                  <a:cubicBezTo>
                    <a:pt x="0" y="19098"/>
                    <a:pt x="2738" y="12487"/>
                    <a:pt x="7613" y="7613"/>
                  </a:cubicBezTo>
                  <a:cubicBezTo>
                    <a:pt x="12487" y="2738"/>
                    <a:pt x="19098" y="0"/>
                    <a:pt x="25991" y="0"/>
                  </a:cubicBezTo>
                  <a:close/>
                </a:path>
              </a:pathLst>
            </a:custGeom>
            <a:solidFill>
              <a:srgbClr val="2437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6" name="Google Shape;1696;p83"/>
            <p:cNvSpPr txBox="1"/>
            <p:nvPr/>
          </p:nvSpPr>
          <p:spPr>
            <a:xfrm>
              <a:off x="0" y="28575"/>
              <a:ext cx="2228321" cy="3876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97" name="Google Shape;1697;p83"/>
          <p:cNvSpPr txBox="1"/>
          <p:nvPr/>
        </p:nvSpPr>
        <p:spPr>
          <a:xfrm>
            <a:off x="10284439" y="8283931"/>
            <a:ext cx="3549191" cy="376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14">
                <a:solidFill>
                  <a:srgbClr val="FF265C"/>
                </a:solidFill>
                <a:latin typeface="Roboto"/>
                <a:ea typeface="Roboto"/>
                <a:cs typeface="Roboto"/>
                <a:sym typeface="Roboto"/>
              </a:rPr>
              <a:t>Alertas automáticos</a:t>
            </a:r>
            <a:endParaRPr/>
          </a:p>
        </p:txBody>
      </p:sp>
      <p:sp>
        <p:nvSpPr>
          <p:cNvPr id="1698" name="Google Shape;1698;p83"/>
          <p:cNvSpPr txBox="1"/>
          <p:nvPr/>
        </p:nvSpPr>
        <p:spPr>
          <a:xfrm>
            <a:off x="10284439" y="8657784"/>
            <a:ext cx="6291852" cy="404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Enviados quando desvio &gt;10%.</a:t>
            </a:r>
            <a:endParaRPr/>
          </a:p>
        </p:txBody>
      </p:sp>
      <p:sp>
        <p:nvSpPr>
          <p:cNvPr id="1699" name="Google Shape;1699;p83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43747"/>
        </a:solidFill>
      </p:bgPr>
    </p:bg>
    <p:spTree>
      <p:nvGrpSpPr>
        <p:cNvPr id="1703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04" name="Google Shape;1704;p84"/>
          <p:cNvGraphicFramePr/>
          <p:nvPr/>
        </p:nvGraphicFramePr>
        <p:xfrm>
          <a:off x="1097057" y="3854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{1CF1BC00-48C3-43BC-B430-7C3D8B3CE2B8}</a:tableStyleId>
              </a:tblPr>
              <a:tblGrid>
                <a:gridCol w="3034200"/>
                <a:gridCol w="2664125"/>
                <a:gridCol w="3889775"/>
                <a:gridCol w="3501425"/>
                <a:gridCol w="3141100"/>
              </a:tblGrid>
              <a:tr h="832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Sinal/Desvio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Causa provável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Ação imediata (48h)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Responsável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Prazo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</a:tr>
              <a:tr h="972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Queda de conversões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Leads de baixa qualidade.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Revisar segmentação de mídia.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Marketing Ops.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 dias.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33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Forecast abaixo 15%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Falta de negociações no topo.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Campanha de prospecção.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SDR Manager.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 dias.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51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Churn &gt; meta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Falta de onboarding.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Reforçar treinamento.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CS Lead.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 semana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1705" name="Google Shape;1705;p84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1706" name="Google Shape;1706;p8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7" name="Google Shape;1707;p84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8" name="Google Shape;1708;p84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9" name="Google Shape;1709;p84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1710" name="Google Shape;1710;p84"/>
          <p:cNvSpPr txBox="1"/>
          <p:nvPr/>
        </p:nvSpPr>
        <p:spPr>
          <a:xfrm>
            <a:off x="1097057" y="2452348"/>
            <a:ext cx="15403339" cy="833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11.4 Planos de ação quando a meta atrasa</a:t>
            </a:r>
            <a:endParaRPr b="1" sz="5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1" name="Google Shape;1711;p84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1712" name="Google Shape;1712;p84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43747"/>
        </a:solidFill>
      </p:bgPr>
    </p:bg>
    <p:spTree>
      <p:nvGrpSpPr>
        <p:cNvPr id="1716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7" name="Google Shape;1717;p85"/>
          <p:cNvGrpSpPr/>
          <p:nvPr/>
        </p:nvGrpSpPr>
        <p:grpSpPr>
          <a:xfrm>
            <a:off x="2212651" y="3898630"/>
            <a:ext cx="4502350" cy="4329844"/>
            <a:chOff x="0" y="-38100"/>
            <a:chExt cx="1404465" cy="1350654"/>
          </a:xfrm>
        </p:grpSpPr>
        <p:sp>
          <p:nvSpPr>
            <p:cNvPr id="1718" name="Google Shape;1718;p85"/>
            <p:cNvSpPr/>
            <p:nvPr/>
          </p:nvSpPr>
          <p:spPr>
            <a:xfrm>
              <a:off x="0" y="0"/>
              <a:ext cx="1404465" cy="1312554"/>
            </a:xfrm>
            <a:custGeom>
              <a:rect b="b" l="l" r="r" t="t"/>
              <a:pathLst>
                <a:path extrusionOk="0" h="1312554" w="1404465">
                  <a:moveTo>
                    <a:pt x="85976" y="0"/>
                  </a:moveTo>
                  <a:lnTo>
                    <a:pt x="1318489" y="0"/>
                  </a:lnTo>
                  <a:cubicBezTo>
                    <a:pt x="1341291" y="0"/>
                    <a:pt x="1363160" y="9058"/>
                    <a:pt x="1379283" y="25182"/>
                  </a:cubicBezTo>
                  <a:cubicBezTo>
                    <a:pt x="1395407" y="41306"/>
                    <a:pt x="1404465" y="63174"/>
                    <a:pt x="1404465" y="85976"/>
                  </a:cubicBezTo>
                  <a:lnTo>
                    <a:pt x="1404465" y="1226577"/>
                  </a:lnTo>
                  <a:cubicBezTo>
                    <a:pt x="1404465" y="1249380"/>
                    <a:pt x="1395407" y="1271248"/>
                    <a:pt x="1379283" y="1287372"/>
                  </a:cubicBezTo>
                  <a:cubicBezTo>
                    <a:pt x="1363160" y="1303496"/>
                    <a:pt x="1341291" y="1312554"/>
                    <a:pt x="1318489" y="1312554"/>
                  </a:cubicBezTo>
                  <a:lnTo>
                    <a:pt x="85976" y="1312554"/>
                  </a:lnTo>
                  <a:cubicBezTo>
                    <a:pt x="63174" y="1312554"/>
                    <a:pt x="41306" y="1303496"/>
                    <a:pt x="25182" y="1287372"/>
                  </a:cubicBezTo>
                  <a:cubicBezTo>
                    <a:pt x="9058" y="1271248"/>
                    <a:pt x="0" y="1249380"/>
                    <a:pt x="0" y="1226577"/>
                  </a:cubicBezTo>
                  <a:lnTo>
                    <a:pt x="0" y="85976"/>
                  </a:lnTo>
                  <a:cubicBezTo>
                    <a:pt x="0" y="63174"/>
                    <a:pt x="9058" y="41306"/>
                    <a:pt x="25182" y="25182"/>
                  </a:cubicBezTo>
                  <a:cubicBezTo>
                    <a:pt x="41306" y="9058"/>
                    <a:pt x="63174" y="0"/>
                    <a:pt x="85976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9" name="Google Shape;1719;p85"/>
            <p:cNvSpPr txBox="1"/>
            <p:nvPr/>
          </p:nvSpPr>
          <p:spPr>
            <a:xfrm>
              <a:off x="0" y="-38100"/>
              <a:ext cx="1404465" cy="1350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0" name="Google Shape;1720;p85"/>
          <p:cNvGrpSpPr/>
          <p:nvPr/>
        </p:nvGrpSpPr>
        <p:grpSpPr>
          <a:xfrm>
            <a:off x="6893725" y="3898630"/>
            <a:ext cx="4502350" cy="4329844"/>
            <a:chOff x="0" y="-38100"/>
            <a:chExt cx="1404465" cy="1350654"/>
          </a:xfrm>
        </p:grpSpPr>
        <p:sp>
          <p:nvSpPr>
            <p:cNvPr id="1721" name="Google Shape;1721;p85"/>
            <p:cNvSpPr/>
            <p:nvPr/>
          </p:nvSpPr>
          <p:spPr>
            <a:xfrm>
              <a:off x="0" y="0"/>
              <a:ext cx="1404465" cy="1312554"/>
            </a:xfrm>
            <a:custGeom>
              <a:rect b="b" l="l" r="r" t="t"/>
              <a:pathLst>
                <a:path extrusionOk="0" h="1312554" w="1404465">
                  <a:moveTo>
                    <a:pt x="85976" y="0"/>
                  </a:moveTo>
                  <a:lnTo>
                    <a:pt x="1318489" y="0"/>
                  </a:lnTo>
                  <a:cubicBezTo>
                    <a:pt x="1341291" y="0"/>
                    <a:pt x="1363160" y="9058"/>
                    <a:pt x="1379283" y="25182"/>
                  </a:cubicBezTo>
                  <a:cubicBezTo>
                    <a:pt x="1395407" y="41306"/>
                    <a:pt x="1404465" y="63174"/>
                    <a:pt x="1404465" y="85976"/>
                  </a:cubicBezTo>
                  <a:lnTo>
                    <a:pt x="1404465" y="1226577"/>
                  </a:lnTo>
                  <a:cubicBezTo>
                    <a:pt x="1404465" y="1249380"/>
                    <a:pt x="1395407" y="1271248"/>
                    <a:pt x="1379283" y="1287372"/>
                  </a:cubicBezTo>
                  <a:cubicBezTo>
                    <a:pt x="1363160" y="1303496"/>
                    <a:pt x="1341291" y="1312554"/>
                    <a:pt x="1318489" y="1312554"/>
                  </a:cubicBezTo>
                  <a:lnTo>
                    <a:pt x="85976" y="1312554"/>
                  </a:lnTo>
                  <a:cubicBezTo>
                    <a:pt x="63174" y="1312554"/>
                    <a:pt x="41306" y="1303496"/>
                    <a:pt x="25182" y="1287372"/>
                  </a:cubicBezTo>
                  <a:cubicBezTo>
                    <a:pt x="9058" y="1271248"/>
                    <a:pt x="0" y="1249380"/>
                    <a:pt x="0" y="1226577"/>
                  </a:cubicBezTo>
                  <a:lnTo>
                    <a:pt x="0" y="85976"/>
                  </a:lnTo>
                  <a:cubicBezTo>
                    <a:pt x="0" y="63174"/>
                    <a:pt x="9058" y="41306"/>
                    <a:pt x="25182" y="25182"/>
                  </a:cubicBezTo>
                  <a:cubicBezTo>
                    <a:pt x="41306" y="9058"/>
                    <a:pt x="63174" y="0"/>
                    <a:pt x="8597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2" name="Google Shape;1722;p85"/>
            <p:cNvSpPr txBox="1"/>
            <p:nvPr/>
          </p:nvSpPr>
          <p:spPr>
            <a:xfrm>
              <a:off x="0" y="-38100"/>
              <a:ext cx="1404465" cy="1350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3" name="Google Shape;1723;p85"/>
          <p:cNvGrpSpPr/>
          <p:nvPr/>
        </p:nvGrpSpPr>
        <p:grpSpPr>
          <a:xfrm>
            <a:off x="11573000" y="3898630"/>
            <a:ext cx="4502350" cy="4329844"/>
            <a:chOff x="0" y="-38100"/>
            <a:chExt cx="1404465" cy="1350654"/>
          </a:xfrm>
        </p:grpSpPr>
        <p:sp>
          <p:nvSpPr>
            <p:cNvPr id="1724" name="Google Shape;1724;p85"/>
            <p:cNvSpPr/>
            <p:nvPr/>
          </p:nvSpPr>
          <p:spPr>
            <a:xfrm>
              <a:off x="0" y="0"/>
              <a:ext cx="1404465" cy="1312554"/>
            </a:xfrm>
            <a:custGeom>
              <a:rect b="b" l="l" r="r" t="t"/>
              <a:pathLst>
                <a:path extrusionOk="0" h="1312554" w="1404465">
                  <a:moveTo>
                    <a:pt x="85976" y="0"/>
                  </a:moveTo>
                  <a:lnTo>
                    <a:pt x="1318489" y="0"/>
                  </a:lnTo>
                  <a:cubicBezTo>
                    <a:pt x="1341291" y="0"/>
                    <a:pt x="1363160" y="9058"/>
                    <a:pt x="1379283" y="25182"/>
                  </a:cubicBezTo>
                  <a:cubicBezTo>
                    <a:pt x="1395407" y="41306"/>
                    <a:pt x="1404465" y="63174"/>
                    <a:pt x="1404465" y="85976"/>
                  </a:cubicBezTo>
                  <a:lnTo>
                    <a:pt x="1404465" y="1226577"/>
                  </a:lnTo>
                  <a:cubicBezTo>
                    <a:pt x="1404465" y="1249380"/>
                    <a:pt x="1395407" y="1271248"/>
                    <a:pt x="1379283" y="1287372"/>
                  </a:cubicBezTo>
                  <a:cubicBezTo>
                    <a:pt x="1363160" y="1303496"/>
                    <a:pt x="1341291" y="1312554"/>
                    <a:pt x="1318489" y="1312554"/>
                  </a:cubicBezTo>
                  <a:lnTo>
                    <a:pt x="85976" y="1312554"/>
                  </a:lnTo>
                  <a:cubicBezTo>
                    <a:pt x="63174" y="1312554"/>
                    <a:pt x="41306" y="1303496"/>
                    <a:pt x="25182" y="1287372"/>
                  </a:cubicBezTo>
                  <a:cubicBezTo>
                    <a:pt x="9058" y="1271248"/>
                    <a:pt x="0" y="1249380"/>
                    <a:pt x="0" y="1226577"/>
                  </a:cubicBezTo>
                  <a:lnTo>
                    <a:pt x="0" y="85976"/>
                  </a:lnTo>
                  <a:cubicBezTo>
                    <a:pt x="0" y="63174"/>
                    <a:pt x="9058" y="41306"/>
                    <a:pt x="25182" y="25182"/>
                  </a:cubicBezTo>
                  <a:cubicBezTo>
                    <a:pt x="41306" y="9058"/>
                    <a:pt x="63174" y="0"/>
                    <a:pt x="85976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5" name="Google Shape;1725;p85"/>
            <p:cNvSpPr txBox="1"/>
            <p:nvPr/>
          </p:nvSpPr>
          <p:spPr>
            <a:xfrm>
              <a:off x="0" y="-38100"/>
              <a:ext cx="1404465" cy="1350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6" name="Google Shape;1726;p85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1727" name="Google Shape;1727;p8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8" name="Google Shape;1728;p85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9" name="Google Shape;1729;p85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0" name="Google Shape;1730;p85"/>
          <p:cNvSpPr txBox="1"/>
          <p:nvPr/>
        </p:nvSpPr>
        <p:spPr>
          <a:xfrm>
            <a:off x="1028700" y="2303149"/>
            <a:ext cx="14722970" cy="847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11.5 Rotinas de revisão (WBR/MBR/QBR)</a:t>
            </a:r>
            <a:endParaRPr/>
          </a:p>
        </p:txBody>
      </p:sp>
      <p:sp>
        <p:nvSpPr>
          <p:cNvPr id="1731" name="Google Shape;1731;p85"/>
          <p:cNvSpPr txBox="1"/>
          <p:nvPr/>
        </p:nvSpPr>
        <p:spPr>
          <a:xfrm>
            <a:off x="2575498" y="6001969"/>
            <a:ext cx="3440685" cy="140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Foco em métricas operacionais e correções rápidas.</a:t>
            </a:r>
            <a:endParaRPr/>
          </a:p>
        </p:txBody>
      </p:sp>
      <p:sp>
        <p:nvSpPr>
          <p:cNvPr id="1732" name="Google Shape;1732;p85"/>
          <p:cNvSpPr txBox="1"/>
          <p:nvPr/>
        </p:nvSpPr>
        <p:spPr>
          <a:xfrm>
            <a:off x="2575497" y="4676147"/>
            <a:ext cx="3926709" cy="10871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9">
                <a:solidFill>
                  <a:srgbClr val="F5F5F5"/>
                </a:solidFill>
                <a:latin typeface="Roboto"/>
                <a:ea typeface="Roboto"/>
                <a:cs typeface="Roboto"/>
                <a:sym typeface="Roboto"/>
              </a:rPr>
              <a:t>WBR (Reunião Semanal de Revisão)</a:t>
            </a:r>
            <a:endParaRPr/>
          </a:p>
        </p:txBody>
      </p:sp>
      <p:sp>
        <p:nvSpPr>
          <p:cNvPr id="1733" name="Google Shape;1733;p85"/>
          <p:cNvSpPr txBox="1"/>
          <p:nvPr/>
        </p:nvSpPr>
        <p:spPr>
          <a:xfrm>
            <a:off x="7251989" y="4676147"/>
            <a:ext cx="3784347" cy="10871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9">
                <a:solidFill>
                  <a:srgbClr val="F5F5F5"/>
                </a:solidFill>
                <a:latin typeface="Roboto"/>
                <a:ea typeface="Roboto"/>
                <a:cs typeface="Roboto"/>
                <a:sym typeface="Roboto"/>
              </a:rPr>
              <a:t>MBR (Reunião Mensal de Revisão)</a:t>
            </a:r>
            <a:endParaRPr/>
          </a:p>
        </p:txBody>
      </p:sp>
      <p:sp>
        <p:nvSpPr>
          <p:cNvPr id="1734" name="Google Shape;1734;p85"/>
          <p:cNvSpPr txBox="1"/>
          <p:nvPr/>
        </p:nvSpPr>
        <p:spPr>
          <a:xfrm>
            <a:off x="11945525" y="4676147"/>
            <a:ext cx="3806145" cy="10871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54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QBR (Reunião Trimestral de Revisão)</a:t>
            </a:r>
            <a:endParaRPr/>
          </a:p>
        </p:txBody>
      </p:sp>
      <p:sp>
        <p:nvSpPr>
          <p:cNvPr id="1735" name="Google Shape;1735;p85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1736" name="Google Shape;1736;p85"/>
          <p:cNvSpPr txBox="1"/>
          <p:nvPr/>
        </p:nvSpPr>
        <p:spPr>
          <a:xfrm>
            <a:off x="7252726" y="6001969"/>
            <a:ext cx="3784348" cy="935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Análise de performance, campanhas e forecast.</a:t>
            </a:r>
            <a:endParaRPr/>
          </a:p>
        </p:txBody>
      </p:sp>
      <p:sp>
        <p:nvSpPr>
          <p:cNvPr id="1737" name="Google Shape;1737;p85"/>
          <p:cNvSpPr txBox="1"/>
          <p:nvPr/>
        </p:nvSpPr>
        <p:spPr>
          <a:xfrm>
            <a:off x="11945525" y="6001969"/>
            <a:ext cx="3784348" cy="140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Visão estratégica, tendências e redefinição de metas.</a:t>
            </a:r>
            <a:endParaRPr/>
          </a:p>
        </p:txBody>
      </p:sp>
      <p:sp>
        <p:nvSpPr>
          <p:cNvPr id="1738" name="Google Shape;1738;p85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1739" name="Google Shape;1739;p85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43747"/>
        </a:solidFill>
      </p:bgPr>
    </p:bg>
    <p:spTree>
      <p:nvGrpSpPr>
        <p:cNvPr id="1743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p86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999"/>
            </a:blip>
            <a:stretch>
              <a:fillRect b="-5553" l="0" r="0" t="-555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45" name="Google Shape;1745;p86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1746" name="Google Shape;1746;p8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7" name="Google Shape;1747;p86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8" name="Google Shape;1748;p86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9" name="Google Shape;1749;p86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1750" name="Google Shape;1750;p86"/>
          <p:cNvSpPr txBox="1"/>
          <p:nvPr/>
        </p:nvSpPr>
        <p:spPr>
          <a:xfrm>
            <a:off x="1028700" y="3406032"/>
            <a:ext cx="12617740" cy="36654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3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250">
                <a:solidFill>
                  <a:srgbClr val="FF265C"/>
                </a:solidFill>
                <a:latin typeface="Roboto"/>
                <a:ea typeface="Roboto"/>
                <a:cs typeface="Roboto"/>
                <a:sym typeface="Roboto"/>
              </a:rPr>
              <a:t>RevOps</a:t>
            </a:r>
            <a:endParaRPr b="1" sz="10250">
              <a:solidFill>
                <a:srgbClr val="FF265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3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Alinhamento marketing, vendas e CS</a:t>
            </a:r>
            <a:endParaRPr sz="905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1" name="Google Shape;1751;p86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1755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6" name="Google Shape;1756;p87"/>
          <p:cNvGraphicFramePr/>
          <p:nvPr/>
        </p:nvGraphicFramePr>
        <p:xfrm>
          <a:off x="1028700" y="326106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{1CF1BC00-48C3-43BC-B430-7C3D8B3CE2B8}</a:tableStyleId>
              </a:tblPr>
              <a:tblGrid>
                <a:gridCol w="2883800"/>
                <a:gridCol w="3167250"/>
                <a:gridCol w="4293375"/>
                <a:gridCol w="2276125"/>
                <a:gridCol w="3610050"/>
              </a:tblGrid>
              <a:tr h="1190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Etapa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Critério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SLA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Roboto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Responsável</a:t>
                      </a:r>
                      <a:endParaRPr sz="18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Ferramentas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</a:tr>
              <a:tr h="957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MQL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Lead qualificado pelo marketing.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24h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Marketing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CRM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17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SQL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Lead aceito por vendas.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48h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Vendas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CRM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34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Closed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Negócio fechado.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72h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Vendas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CRM/ERP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34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Onboarding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Cliente ativado com sucesso.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 dias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Plataforma CS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757" name="Google Shape;1757;p87"/>
          <p:cNvSpPr txBox="1"/>
          <p:nvPr/>
        </p:nvSpPr>
        <p:spPr>
          <a:xfrm>
            <a:off x="1097057" y="2140552"/>
            <a:ext cx="16162243" cy="668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12.1 SLA MQL → SQL → Ganho → Onboarding</a:t>
            </a:r>
            <a:endParaRPr/>
          </a:p>
        </p:txBody>
      </p:sp>
      <p:grpSp>
        <p:nvGrpSpPr>
          <p:cNvPr id="1758" name="Google Shape;1758;p87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1759" name="Google Shape;1759;p8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0" name="Google Shape;1760;p87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1" name="Google Shape;1761;p87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2" name="Google Shape;1762;p87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1763" name="Google Shape;1763;p87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1764" name="Google Shape;1764;p87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1768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9" name="Google Shape;1769;p88"/>
          <p:cNvGraphicFramePr/>
          <p:nvPr/>
        </p:nvGraphicFramePr>
        <p:xfrm>
          <a:off x="1028700" y="326106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{1CF1BC00-48C3-43BC-B430-7C3D8B3CE2B8}</a:tableStyleId>
              </a:tblPr>
              <a:tblGrid>
                <a:gridCol w="2883800"/>
                <a:gridCol w="3167250"/>
                <a:gridCol w="4293375"/>
                <a:gridCol w="2276125"/>
                <a:gridCol w="3610050"/>
              </a:tblGrid>
              <a:tr h="1190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Tipo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Objetivo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Persona/Etapa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Link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Roboto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Responsável</a:t>
                      </a:r>
                      <a:endParaRPr sz="18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</a:tr>
              <a:tr h="957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One-pager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Explicar valor rapidamente.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Decisor (Topo do Funil).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LINK AQUI.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Marketing.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17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Case de sucesso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Provar resultados tangíveis.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Gerente (Meio do Funil).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LINK AQUI.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34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ROI Calculator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Justificar investimento.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CFO (Fundo do Funil).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LINK AQUI.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Vendas.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34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Playbook de uso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Aumentar adoção.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Usuário final (CS).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LINK AQUI.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770" name="Google Shape;1770;p88"/>
          <p:cNvSpPr txBox="1"/>
          <p:nvPr/>
        </p:nvSpPr>
        <p:spPr>
          <a:xfrm>
            <a:off x="1097057" y="2140552"/>
            <a:ext cx="16162243" cy="668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12.2 Conteúdo Sales-Ready</a:t>
            </a:r>
            <a:endParaRPr/>
          </a:p>
        </p:txBody>
      </p:sp>
      <p:grpSp>
        <p:nvGrpSpPr>
          <p:cNvPr id="1771" name="Google Shape;1771;p88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1772" name="Google Shape;1772;p8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3" name="Google Shape;1773;p88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74" name="Google Shape;1774;p88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5" name="Google Shape;1775;p88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1776" name="Google Shape;1776;p88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1777" name="Google Shape;1777;p88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1781" name="Shape 1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2" name="Google Shape;1782;p89"/>
          <p:cNvGraphicFramePr/>
          <p:nvPr/>
        </p:nvGraphicFramePr>
        <p:xfrm>
          <a:off x="1028700" y="355254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{1CF1BC00-48C3-43BC-B430-7C3D8B3CE2B8}</a:tableStyleId>
              </a:tblPr>
              <a:tblGrid>
                <a:gridCol w="2883800"/>
                <a:gridCol w="3167250"/>
                <a:gridCol w="4293375"/>
                <a:gridCol w="2276125"/>
                <a:gridCol w="3610050"/>
              </a:tblGrid>
              <a:tr h="1191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Sinal de risco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Ação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Responsável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Prazo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Resultado esperado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</a:tr>
              <a:tr h="958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Queda de uso (&gt;30%)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Contato proativo com plano.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 dias.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Cliente retoma uso da plataforma.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18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Reclamação recorrente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Escalar p/ suporte avançado.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CS + Suporte.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48h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Problema resolvido e registrado.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34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Falta de engajamento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Oferecer treinamento extra.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 dias.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Cliente engajado novamente.</a:t>
                      </a:r>
                      <a:endParaRPr sz="1100" u="none" cap="none" strike="noStrike"/>
                    </a:p>
                  </a:txBody>
                  <a:tcPr marT="142950" marB="142950" marR="142950" marL="142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783" name="Google Shape;1783;p89"/>
          <p:cNvSpPr txBox="1"/>
          <p:nvPr/>
        </p:nvSpPr>
        <p:spPr>
          <a:xfrm>
            <a:off x="1097057" y="2432033"/>
            <a:ext cx="16162243" cy="668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12.3 Playbook Anti-Churn (com CS)</a:t>
            </a:r>
            <a:endParaRPr/>
          </a:p>
        </p:txBody>
      </p:sp>
      <p:grpSp>
        <p:nvGrpSpPr>
          <p:cNvPr id="1784" name="Google Shape;1784;p89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1785" name="Google Shape;1785;p8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6" name="Google Shape;1786;p89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87" name="Google Shape;1787;p89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8" name="Google Shape;1788;p89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1789" name="Google Shape;1789;p89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1790" name="Google Shape;1790;p89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9"/>
          <p:cNvSpPr txBox="1"/>
          <p:nvPr/>
        </p:nvSpPr>
        <p:spPr>
          <a:xfrm>
            <a:off x="1028700" y="2357178"/>
            <a:ext cx="5551280" cy="2701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1.5 Pilares estratégicos de negócio (até 5)</a:t>
            </a:r>
            <a:endParaRPr/>
          </a:p>
        </p:txBody>
      </p:sp>
      <p:grpSp>
        <p:nvGrpSpPr>
          <p:cNvPr id="309" name="Google Shape;309;p9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310" name="Google Shape;310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9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2" name="Google Shape;312;p9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9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graphicFrame>
        <p:nvGraphicFramePr>
          <p:cNvPr id="314" name="Google Shape;314;p9"/>
          <p:cNvGraphicFramePr/>
          <p:nvPr/>
        </p:nvGraphicFramePr>
        <p:xfrm>
          <a:off x="7933599" y="167844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{1CF1BC00-48C3-43BC-B430-7C3D8B3CE2B8}</a:tableStyleId>
              </a:tblPr>
              <a:tblGrid>
                <a:gridCol w="4260150"/>
                <a:gridCol w="5065550"/>
              </a:tblGrid>
              <a:tr h="858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2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5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Pilar</a:t>
                      </a:r>
                      <a:endParaRPr sz="235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2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5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Como medir/indicadores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265C"/>
                    </a:solidFill>
                  </a:tcPr>
                </a:tc>
              </a:tr>
              <a:tr h="1220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2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5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Crescimento </a:t>
                      </a:r>
                      <a:endParaRPr sz="2350" u="none" cap="none" strike="noStrike"/>
                    </a:p>
                    <a:p>
                      <a:pPr indent="0" lvl="0" marL="0" marR="0" rtl="0" algn="ctr">
                        <a:lnSpc>
                          <a:spcPct val="122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5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 clientes</a:t>
                      </a:r>
                      <a:endParaRPr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30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5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Número de novos contratos, taxa de retenção e receita recorrente.</a:t>
                      </a:r>
                      <a:endParaRPr sz="195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20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2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5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Performance 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22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5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 campanhas</a:t>
                      </a:r>
                      <a:endParaRPr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ROI de mídia paga, CTR (taxa de cliques), CAC (custo de aquisição de clientes) e LTV (valor do tempo de vida do cliente).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25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2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5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Inovação </a:t>
                      </a:r>
                      <a:endParaRPr sz="2350" u="none" cap="none" strike="noStrike"/>
                    </a:p>
                    <a:p>
                      <a:pPr indent="0" lvl="0" marL="0" marR="0" rtl="0" algn="ctr">
                        <a:lnSpc>
                          <a:spcPct val="122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5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em serviços</a:t>
                      </a:r>
                      <a:endParaRPr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30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5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Novos serviços lançados, percentual de clientes que adotam e nota de NPS.</a:t>
                      </a:r>
                      <a:endParaRPr sz="195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85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2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5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Marca e reputação</a:t>
                      </a:r>
                      <a:endParaRPr sz="235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30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5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Menções positivas, share of voice, prêmios e reconhecimentos</a:t>
                      </a:r>
                      <a:endParaRPr sz="195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18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2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5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Engajamento interno</a:t>
                      </a:r>
                      <a:endParaRPr sz="235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30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5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eNPS, rotatividade de equipe, participação em treinamentos e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230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50" u="none" cap="none" strike="noStrike">
                          <a:solidFill>
                            <a:srgbClr val="2437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projetos colaborativos.</a:t>
                      </a:r>
                      <a:endParaRPr sz="195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15" name="Google Shape;315;p9"/>
          <p:cNvSpPr txBox="1"/>
          <p:nvPr/>
        </p:nvSpPr>
        <p:spPr>
          <a:xfrm>
            <a:off x="1028700" y="6606280"/>
            <a:ext cx="6462712" cy="13359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29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Representam os focos principais que orientam as decisões da empresa e sustentam seu crescimento a longo prazo.</a:t>
            </a:r>
            <a:endParaRPr/>
          </a:p>
        </p:txBody>
      </p:sp>
      <p:sp>
        <p:nvSpPr>
          <p:cNvPr id="316" name="Google Shape;316;p9"/>
          <p:cNvSpPr/>
          <p:nvPr/>
        </p:nvSpPr>
        <p:spPr>
          <a:xfrm>
            <a:off x="1028700" y="5658543"/>
            <a:ext cx="404812" cy="404812"/>
          </a:xfrm>
          <a:custGeom>
            <a:rect b="b" l="l" r="r" t="t"/>
            <a:pathLst>
              <a:path extrusionOk="0" h="404812" w="404812">
                <a:moveTo>
                  <a:pt x="0" y="0"/>
                </a:moveTo>
                <a:lnTo>
                  <a:pt x="404813" y="0"/>
                </a:lnTo>
                <a:lnTo>
                  <a:pt x="404813" y="404812"/>
                </a:lnTo>
                <a:lnTo>
                  <a:pt x="0" y="404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9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  <p:sp>
        <p:nvSpPr>
          <p:cNvPr id="318" name="Google Shape;318;p9"/>
          <p:cNvSpPr txBox="1"/>
          <p:nvPr/>
        </p:nvSpPr>
        <p:spPr>
          <a:xfrm>
            <a:off x="4106146" y="9715500"/>
            <a:ext cx="13267454" cy="2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Atenção: Este material é um modelo. Dados, métricas e exemplos apresentados são fictícios e servem apenas como referência para estruturação do seu playbook.</a:t>
            </a:r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43747"/>
        </a:solidFill>
      </p:bgPr>
    </p:bg>
    <p:spTree>
      <p:nvGrpSpPr>
        <p:cNvPr id="1794" name="Shape 1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5" name="Google Shape;1795;p90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999"/>
            </a:blip>
            <a:stretch>
              <a:fillRect b="-5553" l="0" r="0" t="-555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96" name="Google Shape;1796;p90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1797" name="Google Shape;1797;p9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8" name="Google Shape;1798;p90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9" name="Google Shape;1799;p90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0" name="Google Shape;1800;p90"/>
          <p:cNvSpPr txBox="1"/>
          <p:nvPr/>
        </p:nvSpPr>
        <p:spPr>
          <a:xfrm>
            <a:off x="1444424" y="721742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1801" name="Google Shape;1801;p90"/>
          <p:cNvSpPr txBox="1"/>
          <p:nvPr/>
        </p:nvSpPr>
        <p:spPr>
          <a:xfrm>
            <a:off x="1028700" y="4550939"/>
            <a:ext cx="11202986" cy="13208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3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2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Anexos e </a:t>
            </a:r>
            <a:r>
              <a:rPr b="1" lang="en-US" sz="10250">
                <a:solidFill>
                  <a:srgbClr val="FF265C"/>
                </a:solidFill>
                <a:latin typeface="Roboto"/>
                <a:ea typeface="Roboto"/>
                <a:cs typeface="Roboto"/>
                <a:sym typeface="Roboto"/>
              </a:rPr>
              <a:t>modelos</a:t>
            </a:r>
            <a:endParaRPr b="1" sz="10250">
              <a:solidFill>
                <a:srgbClr val="FF265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2" name="Google Shape;1802;p90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265C"/>
        </a:solidFill>
      </p:bgPr>
    </p:bg>
    <p:spTree>
      <p:nvGrpSpPr>
        <p:cNvPr id="1806" name="Shape 1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7" name="Google Shape;1807;p91"/>
          <p:cNvGrpSpPr/>
          <p:nvPr/>
        </p:nvGrpSpPr>
        <p:grpSpPr>
          <a:xfrm>
            <a:off x="1550589" y="2780904"/>
            <a:ext cx="6216745" cy="1219055"/>
            <a:chOff x="0" y="-47625"/>
            <a:chExt cx="1370938" cy="268830"/>
          </a:xfrm>
        </p:grpSpPr>
        <p:sp>
          <p:nvSpPr>
            <p:cNvPr id="1808" name="Google Shape;1808;p91"/>
            <p:cNvSpPr/>
            <p:nvPr/>
          </p:nvSpPr>
          <p:spPr>
            <a:xfrm>
              <a:off x="0" y="0"/>
              <a:ext cx="1370938" cy="221205"/>
            </a:xfrm>
            <a:custGeom>
              <a:rect b="b" l="l" r="r" t="t"/>
              <a:pathLst>
                <a:path extrusionOk="0" h="221205" w="1370938">
                  <a:moveTo>
                    <a:pt x="0" y="0"/>
                  </a:moveTo>
                  <a:lnTo>
                    <a:pt x="1370938" y="0"/>
                  </a:lnTo>
                  <a:lnTo>
                    <a:pt x="1370938" y="221205"/>
                  </a:lnTo>
                  <a:lnTo>
                    <a:pt x="0" y="221205"/>
                  </a:ln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20212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9" name="Google Shape;1809;p91"/>
            <p:cNvSpPr txBox="1"/>
            <p:nvPr/>
          </p:nvSpPr>
          <p:spPr>
            <a:xfrm>
              <a:off x="0" y="-47625"/>
              <a:ext cx="1370938" cy="268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0" name="Google Shape;1810;p91"/>
          <p:cNvGrpSpPr/>
          <p:nvPr/>
        </p:nvGrpSpPr>
        <p:grpSpPr>
          <a:xfrm>
            <a:off x="2622412" y="3753041"/>
            <a:ext cx="6216745" cy="1219055"/>
            <a:chOff x="0" y="-47625"/>
            <a:chExt cx="1370938" cy="268830"/>
          </a:xfrm>
        </p:grpSpPr>
        <p:sp>
          <p:nvSpPr>
            <p:cNvPr id="1811" name="Google Shape;1811;p91"/>
            <p:cNvSpPr/>
            <p:nvPr/>
          </p:nvSpPr>
          <p:spPr>
            <a:xfrm>
              <a:off x="0" y="0"/>
              <a:ext cx="1370938" cy="221205"/>
            </a:xfrm>
            <a:custGeom>
              <a:rect b="b" l="l" r="r" t="t"/>
              <a:pathLst>
                <a:path extrusionOk="0" h="221205" w="1370938">
                  <a:moveTo>
                    <a:pt x="0" y="0"/>
                  </a:moveTo>
                  <a:lnTo>
                    <a:pt x="1370938" y="0"/>
                  </a:lnTo>
                  <a:lnTo>
                    <a:pt x="1370938" y="221205"/>
                  </a:lnTo>
                  <a:lnTo>
                    <a:pt x="0" y="221205"/>
                  </a:ln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20212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2" name="Google Shape;1812;p91"/>
            <p:cNvSpPr txBox="1"/>
            <p:nvPr/>
          </p:nvSpPr>
          <p:spPr>
            <a:xfrm>
              <a:off x="0" y="-47625"/>
              <a:ext cx="1370938" cy="268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3" name="Google Shape;1813;p91"/>
          <p:cNvGrpSpPr/>
          <p:nvPr/>
        </p:nvGrpSpPr>
        <p:grpSpPr>
          <a:xfrm>
            <a:off x="1550589" y="4722571"/>
            <a:ext cx="6216745" cy="1219055"/>
            <a:chOff x="0" y="-47625"/>
            <a:chExt cx="1370938" cy="268830"/>
          </a:xfrm>
        </p:grpSpPr>
        <p:sp>
          <p:nvSpPr>
            <p:cNvPr id="1814" name="Google Shape;1814;p91"/>
            <p:cNvSpPr/>
            <p:nvPr/>
          </p:nvSpPr>
          <p:spPr>
            <a:xfrm>
              <a:off x="0" y="0"/>
              <a:ext cx="1370938" cy="221205"/>
            </a:xfrm>
            <a:custGeom>
              <a:rect b="b" l="l" r="r" t="t"/>
              <a:pathLst>
                <a:path extrusionOk="0" h="221205" w="1370938">
                  <a:moveTo>
                    <a:pt x="0" y="0"/>
                  </a:moveTo>
                  <a:lnTo>
                    <a:pt x="1370938" y="0"/>
                  </a:lnTo>
                  <a:lnTo>
                    <a:pt x="1370938" y="221205"/>
                  </a:lnTo>
                  <a:lnTo>
                    <a:pt x="0" y="221205"/>
                  </a:ln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20212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5" name="Google Shape;1815;p91"/>
            <p:cNvSpPr txBox="1"/>
            <p:nvPr/>
          </p:nvSpPr>
          <p:spPr>
            <a:xfrm>
              <a:off x="0" y="-47625"/>
              <a:ext cx="1370938" cy="268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6" name="Google Shape;1816;p91"/>
          <p:cNvGrpSpPr/>
          <p:nvPr/>
        </p:nvGrpSpPr>
        <p:grpSpPr>
          <a:xfrm>
            <a:off x="2622412" y="5691535"/>
            <a:ext cx="6216745" cy="1219055"/>
            <a:chOff x="0" y="-47625"/>
            <a:chExt cx="1370938" cy="268830"/>
          </a:xfrm>
        </p:grpSpPr>
        <p:sp>
          <p:nvSpPr>
            <p:cNvPr id="1817" name="Google Shape;1817;p91"/>
            <p:cNvSpPr/>
            <p:nvPr/>
          </p:nvSpPr>
          <p:spPr>
            <a:xfrm>
              <a:off x="0" y="0"/>
              <a:ext cx="1370938" cy="221205"/>
            </a:xfrm>
            <a:custGeom>
              <a:rect b="b" l="l" r="r" t="t"/>
              <a:pathLst>
                <a:path extrusionOk="0" h="221205" w="1370938">
                  <a:moveTo>
                    <a:pt x="0" y="0"/>
                  </a:moveTo>
                  <a:lnTo>
                    <a:pt x="1370938" y="0"/>
                  </a:lnTo>
                  <a:lnTo>
                    <a:pt x="1370938" y="221205"/>
                  </a:lnTo>
                  <a:lnTo>
                    <a:pt x="0" y="221205"/>
                  </a:ln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20212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8" name="Google Shape;1818;p91"/>
            <p:cNvSpPr txBox="1"/>
            <p:nvPr/>
          </p:nvSpPr>
          <p:spPr>
            <a:xfrm>
              <a:off x="0" y="-47625"/>
              <a:ext cx="1370938" cy="268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9" name="Google Shape;1819;p91"/>
          <p:cNvGrpSpPr/>
          <p:nvPr/>
        </p:nvGrpSpPr>
        <p:grpSpPr>
          <a:xfrm>
            <a:off x="9448843" y="2780904"/>
            <a:ext cx="6216745" cy="1219055"/>
            <a:chOff x="0" y="-47625"/>
            <a:chExt cx="1370938" cy="268830"/>
          </a:xfrm>
        </p:grpSpPr>
        <p:sp>
          <p:nvSpPr>
            <p:cNvPr id="1820" name="Google Shape;1820;p91"/>
            <p:cNvSpPr/>
            <p:nvPr/>
          </p:nvSpPr>
          <p:spPr>
            <a:xfrm>
              <a:off x="0" y="0"/>
              <a:ext cx="1370938" cy="221205"/>
            </a:xfrm>
            <a:custGeom>
              <a:rect b="b" l="l" r="r" t="t"/>
              <a:pathLst>
                <a:path extrusionOk="0" h="221205" w="1370938">
                  <a:moveTo>
                    <a:pt x="0" y="0"/>
                  </a:moveTo>
                  <a:lnTo>
                    <a:pt x="1370938" y="0"/>
                  </a:lnTo>
                  <a:lnTo>
                    <a:pt x="1370938" y="221205"/>
                  </a:lnTo>
                  <a:lnTo>
                    <a:pt x="0" y="221205"/>
                  </a:ln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20212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1" name="Google Shape;1821;p91"/>
            <p:cNvSpPr txBox="1"/>
            <p:nvPr/>
          </p:nvSpPr>
          <p:spPr>
            <a:xfrm>
              <a:off x="0" y="-47625"/>
              <a:ext cx="1370938" cy="268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2" name="Google Shape;1822;p91"/>
          <p:cNvGrpSpPr/>
          <p:nvPr/>
        </p:nvGrpSpPr>
        <p:grpSpPr>
          <a:xfrm>
            <a:off x="10520666" y="3753041"/>
            <a:ext cx="6216745" cy="1219055"/>
            <a:chOff x="0" y="-47625"/>
            <a:chExt cx="1370938" cy="268830"/>
          </a:xfrm>
        </p:grpSpPr>
        <p:sp>
          <p:nvSpPr>
            <p:cNvPr id="1823" name="Google Shape;1823;p91"/>
            <p:cNvSpPr/>
            <p:nvPr/>
          </p:nvSpPr>
          <p:spPr>
            <a:xfrm>
              <a:off x="0" y="0"/>
              <a:ext cx="1370938" cy="221205"/>
            </a:xfrm>
            <a:custGeom>
              <a:rect b="b" l="l" r="r" t="t"/>
              <a:pathLst>
                <a:path extrusionOk="0" h="221205" w="1370938">
                  <a:moveTo>
                    <a:pt x="0" y="0"/>
                  </a:moveTo>
                  <a:lnTo>
                    <a:pt x="1370938" y="0"/>
                  </a:lnTo>
                  <a:lnTo>
                    <a:pt x="1370938" y="221205"/>
                  </a:lnTo>
                  <a:lnTo>
                    <a:pt x="0" y="221205"/>
                  </a:ln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20212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4" name="Google Shape;1824;p91"/>
            <p:cNvSpPr txBox="1"/>
            <p:nvPr/>
          </p:nvSpPr>
          <p:spPr>
            <a:xfrm>
              <a:off x="0" y="-47625"/>
              <a:ext cx="1370938" cy="268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5" name="Google Shape;1825;p91"/>
          <p:cNvGrpSpPr/>
          <p:nvPr/>
        </p:nvGrpSpPr>
        <p:grpSpPr>
          <a:xfrm>
            <a:off x="9448843" y="4722571"/>
            <a:ext cx="6216745" cy="1219055"/>
            <a:chOff x="0" y="-47625"/>
            <a:chExt cx="1370938" cy="268830"/>
          </a:xfrm>
        </p:grpSpPr>
        <p:sp>
          <p:nvSpPr>
            <p:cNvPr id="1826" name="Google Shape;1826;p91"/>
            <p:cNvSpPr/>
            <p:nvPr/>
          </p:nvSpPr>
          <p:spPr>
            <a:xfrm>
              <a:off x="0" y="0"/>
              <a:ext cx="1370938" cy="221205"/>
            </a:xfrm>
            <a:custGeom>
              <a:rect b="b" l="l" r="r" t="t"/>
              <a:pathLst>
                <a:path extrusionOk="0" h="221205" w="1370938">
                  <a:moveTo>
                    <a:pt x="0" y="0"/>
                  </a:moveTo>
                  <a:lnTo>
                    <a:pt x="1370938" y="0"/>
                  </a:lnTo>
                  <a:lnTo>
                    <a:pt x="1370938" y="221205"/>
                  </a:lnTo>
                  <a:lnTo>
                    <a:pt x="0" y="221205"/>
                  </a:ln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20212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7" name="Google Shape;1827;p91"/>
            <p:cNvSpPr txBox="1"/>
            <p:nvPr/>
          </p:nvSpPr>
          <p:spPr>
            <a:xfrm>
              <a:off x="0" y="-47625"/>
              <a:ext cx="1370938" cy="268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8" name="Google Shape;1828;p91"/>
          <p:cNvGrpSpPr/>
          <p:nvPr/>
        </p:nvGrpSpPr>
        <p:grpSpPr>
          <a:xfrm>
            <a:off x="10520666" y="5691535"/>
            <a:ext cx="6216745" cy="1219055"/>
            <a:chOff x="0" y="-47625"/>
            <a:chExt cx="1370938" cy="268830"/>
          </a:xfrm>
        </p:grpSpPr>
        <p:sp>
          <p:nvSpPr>
            <p:cNvPr id="1829" name="Google Shape;1829;p91"/>
            <p:cNvSpPr/>
            <p:nvPr/>
          </p:nvSpPr>
          <p:spPr>
            <a:xfrm>
              <a:off x="0" y="0"/>
              <a:ext cx="1370938" cy="221205"/>
            </a:xfrm>
            <a:custGeom>
              <a:rect b="b" l="l" r="r" t="t"/>
              <a:pathLst>
                <a:path extrusionOk="0" h="221205" w="1370938">
                  <a:moveTo>
                    <a:pt x="0" y="0"/>
                  </a:moveTo>
                  <a:lnTo>
                    <a:pt x="1370938" y="0"/>
                  </a:lnTo>
                  <a:lnTo>
                    <a:pt x="1370938" y="221205"/>
                  </a:lnTo>
                  <a:lnTo>
                    <a:pt x="0" y="221205"/>
                  </a:ln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20212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0" name="Google Shape;1830;p91"/>
            <p:cNvSpPr txBox="1"/>
            <p:nvPr/>
          </p:nvSpPr>
          <p:spPr>
            <a:xfrm>
              <a:off x="0" y="-47625"/>
              <a:ext cx="1370938" cy="268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31" name="Google Shape;1831;p91"/>
          <p:cNvSpPr txBox="1"/>
          <p:nvPr/>
        </p:nvSpPr>
        <p:spPr>
          <a:xfrm>
            <a:off x="2850059" y="3193614"/>
            <a:ext cx="3886084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Cole um link aqui</a:t>
            </a:r>
            <a:endParaRPr/>
          </a:p>
        </p:txBody>
      </p:sp>
      <p:sp>
        <p:nvSpPr>
          <p:cNvPr id="1832" name="Google Shape;1832;p91"/>
          <p:cNvSpPr txBox="1"/>
          <p:nvPr/>
        </p:nvSpPr>
        <p:spPr>
          <a:xfrm>
            <a:off x="2026839" y="3316486"/>
            <a:ext cx="550199" cy="316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01</a:t>
            </a:r>
            <a:endParaRPr/>
          </a:p>
        </p:txBody>
      </p:sp>
      <p:sp>
        <p:nvSpPr>
          <p:cNvPr id="1833" name="Google Shape;1833;p91"/>
          <p:cNvSpPr txBox="1"/>
          <p:nvPr/>
        </p:nvSpPr>
        <p:spPr>
          <a:xfrm>
            <a:off x="3987644" y="4165750"/>
            <a:ext cx="3503994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Cole um link aqui</a:t>
            </a:r>
            <a:endParaRPr/>
          </a:p>
        </p:txBody>
      </p:sp>
      <p:sp>
        <p:nvSpPr>
          <p:cNvPr id="1834" name="Google Shape;1834;p91"/>
          <p:cNvSpPr txBox="1"/>
          <p:nvPr/>
        </p:nvSpPr>
        <p:spPr>
          <a:xfrm>
            <a:off x="3164425" y="4288623"/>
            <a:ext cx="550199" cy="316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02</a:t>
            </a:r>
            <a:endParaRPr/>
          </a:p>
        </p:txBody>
      </p:sp>
      <p:sp>
        <p:nvSpPr>
          <p:cNvPr id="1835" name="Google Shape;1835;p91"/>
          <p:cNvSpPr txBox="1"/>
          <p:nvPr/>
        </p:nvSpPr>
        <p:spPr>
          <a:xfrm>
            <a:off x="2850059" y="5135281"/>
            <a:ext cx="4106053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Cole um link aqui</a:t>
            </a:r>
            <a:endParaRPr/>
          </a:p>
        </p:txBody>
      </p:sp>
      <p:sp>
        <p:nvSpPr>
          <p:cNvPr id="1836" name="Google Shape;1836;p91"/>
          <p:cNvSpPr txBox="1"/>
          <p:nvPr/>
        </p:nvSpPr>
        <p:spPr>
          <a:xfrm>
            <a:off x="2026839" y="5258153"/>
            <a:ext cx="550199" cy="316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03</a:t>
            </a:r>
            <a:endParaRPr/>
          </a:p>
        </p:txBody>
      </p:sp>
      <p:sp>
        <p:nvSpPr>
          <p:cNvPr id="1837" name="Google Shape;1837;p91"/>
          <p:cNvSpPr txBox="1"/>
          <p:nvPr/>
        </p:nvSpPr>
        <p:spPr>
          <a:xfrm>
            <a:off x="3987644" y="6104244"/>
            <a:ext cx="3166915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Cole um link aqui</a:t>
            </a:r>
            <a:endParaRPr/>
          </a:p>
        </p:txBody>
      </p:sp>
      <p:sp>
        <p:nvSpPr>
          <p:cNvPr id="1838" name="Google Shape;1838;p91"/>
          <p:cNvSpPr txBox="1"/>
          <p:nvPr/>
        </p:nvSpPr>
        <p:spPr>
          <a:xfrm>
            <a:off x="3164425" y="6227117"/>
            <a:ext cx="550199" cy="316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04</a:t>
            </a:r>
            <a:endParaRPr/>
          </a:p>
        </p:txBody>
      </p:sp>
      <p:sp>
        <p:nvSpPr>
          <p:cNvPr id="1839" name="Google Shape;1839;p91"/>
          <p:cNvSpPr txBox="1"/>
          <p:nvPr/>
        </p:nvSpPr>
        <p:spPr>
          <a:xfrm>
            <a:off x="10740853" y="3193614"/>
            <a:ext cx="3886084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Cole um link aqui</a:t>
            </a:r>
            <a:endParaRPr/>
          </a:p>
        </p:txBody>
      </p:sp>
      <p:sp>
        <p:nvSpPr>
          <p:cNvPr id="1840" name="Google Shape;1840;p91"/>
          <p:cNvSpPr txBox="1"/>
          <p:nvPr/>
        </p:nvSpPr>
        <p:spPr>
          <a:xfrm>
            <a:off x="9922499" y="3316486"/>
            <a:ext cx="550199" cy="316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05</a:t>
            </a:r>
            <a:endParaRPr/>
          </a:p>
        </p:txBody>
      </p:sp>
      <p:sp>
        <p:nvSpPr>
          <p:cNvPr id="1841" name="Google Shape;1841;p91"/>
          <p:cNvSpPr txBox="1"/>
          <p:nvPr/>
        </p:nvSpPr>
        <p:spPr>
          <a:xfrm>
            <a:off x="11878438" y="4165750"/>
            <a:ext cx="3503994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Cole um link aqui</a:t>
            </a:r>
            <a:endParaRPr/>
          </a:p>
        </p:txBody>
      </p:sp>
      <p:sp>
        <p:nvSpPr>
          <p:cNvPr id="1842" name="Google Shape;1842;p91"/>
          <p:cNvSpPr txBox="1"/>
          <p:nvPr/>
        </p:nvSpPr>
        <p:spPr>
          <a:xfrm>
            <a:off x="11060084" y="4288623"/>
            <a:ext cx="550199" cy="316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06</a:t>
            </a:r>
            <a:endParaRPr/>
          </a:p>
        </p:txBody>
      </p:sp>
      <p:sp>
        <p:nvSpPr>
          <p:cNvPr id="1843" name="Google Shape;1843;p91"/>
          <p:cNvSpPr txBox="1"/>
          <p:nvPr/>
        </p:nvSpPr>
        <p:spPr>
          <a:xfrm>
            <a:off x="10740853" y="5135281"/>
            <a:ext cx="3886084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Cole um link aqui</a:t>
            </a:r>
            <a:endParaRPr/>
          </a:p>
        </p:txBody>
      </p:sp>
      <p:sp>
        <p:nvSpPr>
          <p:cNvPr id="1844" name="Google Shape;1844;p91"/>
          <p:cNvSpPr txBox="1"/>
          <p:nvPr/>
        </p:nvSpPr>
        <p:spPr>
          <a:xfrm>
            <a:off x="9922499" y="5258153"/>
            <a:ext cx="550199" cy="316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07</a:t>
            </a:r>
            <a:endParaRPr/>
          </a:p>
        </p:txBody>
      </p:sp>
      <p:sp>
        <p:nvSpPr>
          <p:cNvPr id="1845" name="Google Shape;1845;p91"/>
          <p:cNvSpPr txBox="1"/>
          <p:nvPr/>
        </p:nvSpPr>
        <p:spPr>
          <a:xfrm>
            <a:off x="11878438" y="6104244"/>
            <a:ext cx="3166915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Cole um link aqui</a:t>
            </a:r>
            <a:endParaRPr/>
          </a:p>
        </p:txBody>
      </p:sp>
      <p:sp>
        <p:nvSpPr>
          <p:cNvPr id="1846" name="Google Shape;1846;p91"/>
          <p:cNvSpPr txBox="1"/>
          <p:nvPr/>
        </p:nvSpPr>
        <p:spPr>
          <a:xfrm>
            <a:off x="11060084" y="6227117"/>
            <a:ext cx="550199" cy="316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43747"/>
                </a:solidFill>
                <a:latin typeface="Roboto"/>
                <a:ea typeface="Roboto"/>
                <a:cs typeface="Roboto"/>
                <a:sym typeface="Roboto"/>
              </a:rPr>
              <a:t>08</a:t>
            </a:r>
            <a:endParaRPr/>
          </a:p>
        </p:txBody>
      </p:sp>
      <p:grpSp>
        <p:nvGrpSpPr>
          <p:cNvPr id="1847" name="Google Shape;1847;p91"/>
          <p:cNvGrpSpPr/>
          <p:nvPr/>
        </p:nvGrpSpPr>
        <p:grpSpPr>
          <a:xfrm rot="-2700000">
            <a:off x="1080468" y="726976"/>
            <a:ext cx="249957" cy="249957"/>
            <a:chOff x="0" y="0"/>
            <a:chExt cx="812800" cy="812800"/>
          </a:xfrm>
        </p:grpSpPr>
        <p:sp>
          <p:nvSpPr>
            <p:cNvPr id="1848" name="Google Shape;1848;p9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37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9" name="Google Shape;1849;p91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50" name="Google Shape;1850;p91"/>
          <p:cNvSpPr/>
          <p:nvPr/>
        </p:nvSpPr>
        <p:spPr>
          <a:xfrm rot="-2700000">
            <a:off x="1127747" y="776368"/>
            <a:ext cx="155398" cy="151172"/>
          </a:xfrm>
          <a:custGeom>
            <a:rect b="b" l="l" r="r" t="t"/>
            <a:pathLst>
              <a:path extrusionOk="0" h="151172" w="155398">
                <a:moveTo>
                  <a:pt x="0" y="0"/>
                </a:moveTo>
                <a:lnTo>
                  <a:pt x="155398" y="0"/>
                </a:lnTo>
                <a:lnTo>
                  <a:pt x="155398" y="151172"/>
                </a:lnTo>
                <a:lnTo>
                  <a:pt x="0" y="15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5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1" name="Google Shape;1851;p91"/>
          <p:cNvSpPr txBox="1"/>
          <p:nvPr/>
        </p:nvSpPr>
        <p:spPr>
          <a:xfrm>
            <a:off x="1444424" y="723900"/>
            <a:ext cx="2612479" cy="2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Nome da sua empresa.</a:t>
            </a:r>
            <a:endParaRPr/>
          </a:p>
        </p:txBody>
      </p:sp>
      <p:sp>
        <p:nvSpPr>
          <p:cNvPr id="1852" name="Google Shape;1852;p91"/>
          <p:cNvSpPr txBox="1"/>
          <p:nvPr/>
        </p:nvSpPr>
        <p:spPr>
          <a:xfrm>
            <a:off x="2488441" y="8896716"/>
            <a:ext cx="13311117" cy="7136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5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Observação: este template é editável e expansível. Use-o como base, conectando processos, pessoas e métricas. Faça novas versões conforme seu ciclo de aprendizado.</a:t>
            </a:r>
            <a:endParaRPr/>
          </a:p>
        </p:txBody>
      </p:sp>
      <p:sp>
        <p:nvSpPr>
          <p:cNvPr id="1853" name="Google Shape;1853;p91"/>
          <p:cNvSpPr txBox="1"/>
          <p:nvPr/>
        </p:nvSpPr>
        <p:spPr>
          <a:xfrm>
            <a:off x="11396931" y="755472"/>
            <a:ext cx="5862369" cy="23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PLAYBOOK DE VENDAS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